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0" r:id="rId4"/>
    <p:sldId id="258" r:id="rId5"/>
    <p:sldId id="269" r:id="rId6"/>
    <p:sldId id="268" r:id="rId7"/>
    <p:sldId id="259" r:id="rId8"/>
    <p:sldId id="260" r:id="rId9"/>
    <p:sldId id="261" r:id="rId10"/>
    <p:sldId id="262" r:id="rId11"/>
    <p:sldId id="271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Calibri (MS)" panose="020B0604020202020204" charset="0"/>
      <p:regular r:id="rId18"/>
    </p:embeddedFont>
    <p:embeddedFont>
      <p:font typeface="Calibri (MS) Bold" panose="020B0604020202020204" charset="0"/>
      <p:regular r:id="rId19"/>
    </p:embeddedFont>
    <p:embeddedFont>
      <p:font typeface="Lato" panose="020F0502020204030203" pitchFamily="34" charset="0"/>
      <p:regular r:id="rId20"/>
      <p:bold r:id="rId21"/>
      <p:italic r:id="rId22"/>
      <p:boldItalic r:id="rId23"/>
    </p:embeddedFont>
    <p:embeddedFont>
      <p:font typeface="Lato Bold" panose="020F0502020204030203" charset="0"/>
      <p:regular r:id="rId24"/>
    </p:embeddedFont>
    <p:embeddedFont>
      <p:font typeface="Poppins" panose="00000500000000000000" pitchFamily="2" charset="0"/>
      <p:regular r:id="rId25"/>
      <p:bold r:id="rId26"/>
      <p:italic r:id="rId27"/>
      <p:boldItalic r:id="rId28"/>
    </p:embeddedFont>
    <p:embeddedFont>
      <p:font typeface="Poppins Bold" panose="00000800000000000000" charset="0"/>
      <p:regular r:id="rId29"/>
    </p:embeddedFont>
    <p:embeddedFont>
      <p:font typeface="Poppins Medium" panose="00000600000000000000" pitchFamily="2" charset="0"/>
      <p:regular r:id="rId30"/>
      <p: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049435" y="311325"/>
            <a:ext cx="5820902" cy="1455226"/>
            <a:chOff x="0" y="0"/>
            <a:chExt cx="6282812" cy="1570704"/>
          </a:xfrm>
        </p:grpSpPr>
        <p:sp>
          <p:nvSpPr>
            <p:cNvPr id="3" name="Freeform 3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Freeform 4"/>
          <p:cNvSpPr/>
          <p:nvPr/>
        </p:nvSpPr>
        <p:spPr>
          <a:xfrm>
            <a:off x="7501933" y="2089971"/>
            <a:ext cx="3284134" cy="3284134"/>
          </a:xfrm>
          <a:custGeom>
            <a:avLst/>
            <a:gdLst/>
            <a:ahLst/>
            <a:cxnLst/>
            <a:rect l="l" t="t" r="r" b="b"/>
            <a:pathLst>
              <a:path w="3284134" h="3284134">
                <a:moveTo>
                  <a:pt x="0" y="0"/>
                </a:moveTo>
                <a:lnTo>
                  <a:pt x="3284134" y="0"/>
                </a:lnTo>
                <a:lnTo>
                  <a:pt x="3284134" y="3284134"/>
                </a:lnTo>
                <a:lnTo>
                  <a:pt x="0" y="32841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5" name="Group 5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2A541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733625" y="5648954"/>
            <a:ext cx="8820750" cy="4321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NetworkLab</a:t>
            </a:r>
          </a:p>
          <a:p>
            <a:pPr algn="ctr">
              <a:lnSpc>
                <a:spcPts val="4320"/>
              </a:lnSpc>
            </a:pPr>
            <a:endParaRPr lang="en-US" sz="36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ctr">
              <a:lnSpc>
                <a:spcPts val="4320"/>
              </a:lnSpc>
            </a:pPr>
            <a:endParaRPr lang="en-US" sz="36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ctr">
              <a:lnSpc>
                <a:spcPts val="4320"/>
              </a:lnSpc>
            </a:pPr>
            <a:r>
              <a:rPr lang="en-US" sz="3600" b="1" dirty="0" err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Docente</a:t>
            </a:r>
            <a:r>
              <a:rPr lang="en-US" sz="36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:</a:t>
            </a:r>
            <a:r>
              <a:rPr lang="en-US" sz="36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Jorge Guzmán</a:t>
            </a:r>
          </a:p>
          <a:p>
            <a:pPr algn="ctr">
              <a:lnSpc>
                <a:spcPts val="4320"/>
              </a:lnSpc>
            </a:pPr>
            <a:r>
              <a:rPr lang="en-US" sz="36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Alumno: </a:t>
            </a:r>
            <a:r>
              <a:rPr lang="en-US" sz="36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Joel Gutiérrez A.</a:t>
            </a:r>
          </a:p>
          <a:p>
            <a:pPr algn="ctr">
              <a:lnSpc>
                <a:spcPts val="4320"/>
              </a:lnSpc>
            </a:pPr>
            <a:endParaRPr lang="en-US" sz="36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ctr">
              <a:lnSpc>
                <a:spcPts val="4320"/>
              </a:lnSpc>
            </a:pPr>
            <a:r>
              <a:rPr lang="en-US" sz="36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09-12-2025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158228" y="311325"/>
            <a:ext cx="4712109" cy="1178028"/>
            <a:chOff x="0" y="0"/>
            <a:chExt cx="6282812" cy="1570704"/>
          </a:xfrm>
        </p:grpSpPr>
        <p:sp>
          <p:nvSpPr>
            <p:cNvPr id="3" name="Freeform 3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AutoShape 4"/>
          <p:cNvSpPr/>
          <p:nvPr/>
        </p:nvSpPr>
        <p:spPr>
          <a:xfrm rot="13305">
            <a:off x="-11929" y="1137040"/>
            <a:ext cx="615228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TextBox 5"/>
          <p:cNvSpPr txBox="1"/>
          <p:nvPr/>
        </p:nvSpPr>
        <p:spPr>
          <a:xfrm>
            <a:off x="295722" y="541962"/>
            <a:ext cx="5844610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999" b="1" dirty="0">
                <a:solidFill>
                  <a:srgbClr val="76717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NetworkLab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63417" y="1321177"/>
            <a:ext cx="9060614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Sprint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3686229" y="5422936"/>
            <a:ext cx="3998434" cy="2794976"/>
            <a:chOff x="0" y="0"/>
            <a:chExt cx="1151686" cy="8050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51686" cy="805049"/>
            </a:xfrm>
            <a:custGeom>
              <a:avLst/>
              <a:gdLst/>
              <a:ahLst/>
              <a:cxnLst/>
              <a:rect l="l" t="t" r="r" b="b"/>
              <a:pathLst>
                <a:path w="1151686" h="805049">
                  <a:moveTo>
                    <a:pt x="0" y="0"/>
                  </a:moveTo>
                  <a:lnTo>
                    <a:pt x="948486" y="0"/>
                  </a:lnTo>
                  <a:lnTo>
                    <a:pt x="1151686" y="402524"/>
                  </a:lnTo>
                  <a:lnTo>
                    <a:pt x="948486" y="805049"/>
                  </a:lnTo>
                  <a:lnTo>
                    <a:pt x="0" y="805049"/>
                  </a:lnTo>
                  <a:lnTo>
                    <a:pt x="203200" y="4025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B98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77800" y="-57150"/>
              <a:ext cx="897686" cy="8621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967077" y="2645152"/>
            <a:ext cx="3998434" cy="2794976"/>
            <a:chOff x="0" y="0"/>
            <a:chExt cx="1151686" cy="80504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51686" cy="805049"/>
            </a:xfrm>
            <a:custGeom>
              <a:avLst/>
              <a:gdLst/>
              <a:ahLst/>
              <a:cxnLst/>
              <a:rect l="l" t="t" r="r" b="b"/>
              <a:pathLst>
                <a:path w="1151686" h="805049">
                  <a:moveTo>
                    <a:pt x="0" y="0"/>
                  </a:moveTo>
                  <a:lnTo>
                    <a:pt x="948486" y="0"/>
                  </a:lnTo>
                  <a:lnTo>
                    <a:pt x="1151686" y="402524"/>
                  </a:lnTo>
                  <a:lnTo>
                    <a:pt x="948486" y="805049"/>
                  </a:lnTo>
                  <a:lnTo>
                    <a:pt x="0" y="805049"/>
                  </a:lnTo>
                  <a:lnTo>
                    <a:pt x="203200" y="4025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A2A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77800" y="-57150"/>
              <a:ext cx="897686" cy="8621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653760" y="5489329"/>
            <a:ext cx="3998434" cy="2794976"/>
            <a:chOff x="0" y="0"/>
            <a:chExt cx="1151686" cy="80504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51686" cy="805049"/>
            </a:xfrm>
            <a:custGeom>
              <a:avLst/>
              <a:gdLst/>
              <a:ahLst/>
              <a:cxnLst/>
              <a:rect l="l" t="t" r="r" b="b"/>
              <a:pathLst>
                <a:path w="1151686" h="805049">
                  <a:moveTo>
                    <a:pt x="0" y="0"/>
                  </a:moveTo>
                  <a:lnTo>
                    <a:pt x="948486" y="0"/>
                  </a:lnTo>
                  <a:lnTo>
                    <a:pt x="1151686" y="402524"/>
                  </a:lnTo>
                  <a:lnTo>
                    <a:pt x="948486" y="805049"/>
                  </a:lnTo>
                  <a:lnTo>
                    <a:pt x="0" y="805049"/>
                  </a:lnTo>
                  <a:lnTo>
                    <a:pt x="203200" y="4025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B4A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7800" y="-57150"/>
              <a:ext cx="897686" cy="8621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921248" y="2694353"/>
            <a:ext cx="3998434" cy="2794976"/>
            <a:chOff x="0" y="0"/>
            <a:chExt cx="1151686" cy="80504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51686" cy="805049"/>
            </a:xfrm>
            <a:custGeom>
              <a:avLst/>
              <a:gdLst/>
              <a:ahLst/>
              <a:cxnLst/>
              <a:rect l="l" t="t" r="r" b="b"/>
              <a:pathLst>
                <a:path w="1151686" h="805049">
                  <a:moveTo>
                    <a:pt x="0" y="0"/>
                  </a:moveTo>
                  <a:lnTo>
                    <a:pt x="948486" y="0"/>
                  </a:lnTo>
                  <a:lnTo>
                    <a:pt x="1151686" y="402524"/>
                  </a:lnTo>
                  <a:lnTo>
                    <a:pt x="948486" y="805049"/>
                  </a:lnTo>
                  <a:lnTo>
                    <a:pt x="0" y="805049"/>
                  </a:lnTo>
                  <a:lnTo>
                    <a:pt x="203200" y="4025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8C9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77800" y="-57150"/>
              <a:ext cx="897686" cy="8621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409755" y="4916336"/>
            <a:ext cx="1113077" cy="1110696"/>
            <a:chOff x="0" y="0"/>
            <a:chExt cx="812800" cy="81106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1061"/>
            </a:xfrm>
            <a:custGeom>
              <a:avLst/>
              <a:gdLst/>
              <a:ahLst/>
              <a:cxnLst/>
              <a:rect l="l" t="t" r="r" b="b"/>
              <a:pathLst>
                <a:path w="812800" h="811061">
                  <a:moveTo>
                    <a:pt x="406400" y="0"/>
                  </a:moveTo>
                  <a:cubicBezTo>
                    <a:pt x="181951" y="0"/>
                    <a:pt x="0" y="181562"/>
                    <a:pt x="0" y="405531"/>
                  </a:cubicBezTo>
                  <a:cubicBezTo>
                    <a:pt x="0" y="629499"/>
                    <a:pt x="181951" y="811061"/>
                    <a:pt x="406400" y="811061"/>
                  </a:cubicBezTo>
                  <a:cubicBezTo>
                    <a:pt x="630849" y="811061"/>
                    <a:pt x="812800" y="629499"/>
                    <a:pt x="812800" y="405531"/>
                  </a:cubicBezTo>
                  <a:cubicBezTo>
                    <a:pt x="812800" y="18156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DA2A9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18887"/>
              <a:ext cx="660400" cy="716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 dirty="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3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4976581" y="4992509"/>
            <a:ext cx="1034523" cy="1034523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B98B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 dirty="0">
                  <a:solidFill>
                    <a:srgbClr val="F2F2F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2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1918011" y="4992509"/>
            <a:ext cx="1034523" cy="1034523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1B4A2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 dirty="0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 dirty="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4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5452294" y="4922867"/>
            <a:ext cx="1034523" cy="1034523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8C95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 dirty="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5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4403815" y="6246107"/>
            <a:ext cx="2563262" cy="126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2"/>
              </a:lnSpc>
            </a:pPr>
            <a:r>
              <a:rPr lang="en-US" sz="243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Gestión de Usuarios y Interfaz Inicial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403815" y="2957380"/>
            <a:ext cx="3214579" cy="1758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2189" lvl="1" indent="-216095" algn="l">
              <a:lnSpc>
                <a:spcPts val="2802"/>
              </a:lnSpc>
              <a:buFont typeface="Arial"/>
              <a:buChar char="•"/>
            </a:pPr>
            <a:r>
              <a:rPr lang="en-US" sz="2001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Iniciar Sesión, Crear Usuario y Recuperar Contraseña.</a:t>
            </a:r>
          </a:p>
          <a:p>
            <a:pPr marL="432189" lvl="1" indent="-216095" algn="l">
              <a:lnSpc>
                <a:spcPts val="2802"/>
              </a:lnSpc>
              <a:buFont typeface="Arial"/>
              <a:buChar char="•"/>
            </a:pPr>
            <a:r>
              <a:rPr lang="en-US" sz="2001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Page Home.</a:t>
            </a:r>
          </a:p>
          <a:p>
            <a:pPr marL="432189" lvl="1" indent="-216095" algn="l">
              <a:lnSpc>
                <a:spcPts val="2802"/>
              </a:lnSpc>
              <a:buFont typeface="Arial"/>
              <a:buChar char="•"/>
            </a:pPr>
            <a:r>
              <a:rPr lang="en-US" sz="2001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Versión Web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869567" y="5945761"/>
            <a:ext cx="2784193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Page Servicios.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Page Marketplace.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Panel Administrativo de Cuentas en perfil “Admin”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019674" y="2869711"/>
            <a:ext cx="2938064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Desarrollo Plataforma móvil.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Page Servicios.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Page Marketplace.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Page Home.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Page Profile.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8053984" y="3077571"/>
            <a:ext cx="2180032" cy="1686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2"/>
              </a:lnSpc>
            </a:pPr>
            <a:r>
              <a:rPr lang="en-US" sz="243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Servicios, Marketplace y Panel Administrativo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784217" y="6611422"/>
            <a:ext cx="2173521" cy="418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2"/>
              </a:lnSpc>
            </a:pPr>
            <a:r>
              <a:rPr lang="en-US" sz="243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Versión Móvil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954667" y="3593676"/>
            <a:ext cx="2408919" cy="840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2"/>
              </a:lnSpc>
            </a:pPr>
            <a:r>
              <a:rPr lang="en-US" sz="243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Mejoras Visuales y Comunidad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598533" y="5860036"/>
            <a:ext cx="3321149" cy="1323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600" lvl="1" indent="-205300" algn="l">
              <a:lnSpc>
                <a:spcPts val="2662"/>
              </a:lnSpc>
              <a:buFont typeface="Arial"/>
              <a:buChar char="•"/>
            </a:pPr>
            <a:r>
              <a:rPr lang="en-US" sz="1901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Estilización de plataforma web y móvil.</a:t>
            </a:r>
          </a:p>
          <a:p>
            <a:pPr marL="410600" lvl="1" indent="-205300" algn="l">
              <a:lnSpc>
                <a:spcPts val="2662"/>
              </a:lnSpc>
              <a:buFont typeface="Arial"/>
              <a:buChar char="•"/>
            </a:pPr>
            <a:r>
              <a:rPr lang="en-US" sz="1901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Mejorar usabilidad.</a:t>
            </a:r>
          </a:p>
          <a:p>
            <a:pPr marL="410600" lvl="1" indent="-205300" algn="l">
              <a:lnSpc>
                <a:spcPts val="2662"/>
              </a:lnSpc>
              <a:buFont typeface="Arial"/>
              <a:buChar char="•"/>
            </a:pPr>
            <a:r>
              <a:rPr lang="en-US" sz="1901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Page Comunidad.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368318" y="2645152"/>
            <a:ext cx="3998434" cy="2794976"/>
            <a:chOff x="0" y="0"/>
            <a:chExt cx="1151686" cy="805049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151686" cy="805049"/>
            </a:xfrm>
            <a:custGeom>
              <a:avLst/>
              <a:gdLst/>
              <a:ahLst/>
              <a:cxnLst/>
              <a:rect l="l" t="t" r="r" b="b"/>
              <a:pathLst>
                <a:path w="1151686" h="805049">
                  <a:moveTo>
                    <a:pt x="0" y="0"/>
                  </a:moveTo>
                  <a:lnTo>
                    <a:pt x="948486" y="0"/>
                  </a:lnTo>
                  <a:lnTo>
                    <a:pt x="1151686" y="402524"/>
                  </a:lnTo>
                  <a:lnTo>
                    <a:pt x="948486" y="805049"/>
                  </a:lnTo>
                  <a:lnTo>
                    <a:pt x="0" y="805049"/>
                  </a:lnTo>
                  <a:lnTo>
                    <a:pt x="203200" y="4025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1709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177800" y="-57150"/>
              <a:ext cx="897686" cy="8621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850273" y="4863612"/>
            <a:ext cx="1034523" cy="1034523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17092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 dirty="0">
                  <a:solidFill>
                    <a:srgbClr val="F2F2F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1</a:t>
              </a:r>
            </a:p>
          </p:txBody>
        </p:sp>
      </p:grpSp>
      <p:sp>
        <p:nvSpPr>
          <p:cNvPr id="48" name="TextBox 48"/>
          <p:cNvSpPr txBox="1"/>
          <p:nvPr/>
        </p:nvSpPr>
        <p:spPr>
          <a:xfrm>
            <a:off x="1341743" y="3288909"/>
            <a:ext cx="2290546" cy="126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2"/>
              </a:lnSpc>
            </a:pPr>
            <a:r>
              <a:rPr lang="en-US" sz="243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Requerimientos, Backend y Base de Datos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429490" y="5926711"/>
            <a:ext cx="3388729" cy="1758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2189" lvl="1" indent="-216095" algn="l">
              <a:lnSpc>
                <a:spcPts val="2802"/>
              </a:lnSpc>
              <a:buFont typeface="Arial"/>
              <a:buChar char="•"/>
            </a:pPr>
            <a:r>
              <a:rPr lang="en-US" sz="2001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Toma de Requerimientos.</a:t>
            </a:r>
          </a:p>
          <a:p>
            <a:pPr marL="432189" lvl="1" indent="-216095" algn="l">
              <a:lnSpc>
                <a:spcPts val="2802"/>
              </a:lnSpc>
              <a:buFont typeface="Arial"/>
              <a:buChar char="•"/>
            </a:pPr>
            <a:r>
              <a:rPr lang="en-US" sz="2001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Implementación de Backend.</a:t>
            </a:r>
          </a:p>
          <a:p>
            <a:pPr marL="432189" lvl="1" indent="-216095" algn="l">
              <a:lnSpc>
                <a:spcPts val="2802"/>
              </a:lnSpc>
              <a:buFont typeface="Arial"/>
              <a:buChar char="•"/>
            </a:pPr>
            <a:r>
              <a:rPr lang="en-US" sz="2001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Desarrollo de Base de Datos.</a:t>
            </a:r>
          </a:p>
        </p:txBody>
      </p:sp>
      <p:grpSp>
        <p:nvGrpSpPr>
          <p:cNvPr id="53" name="Group 5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54" name="Freeform 6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2A541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5" name="TextBox 7"/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>
            <a:extLst>
              <a:ext uri="{FF2B5EF4-FFF2-40B4-BE49-F238E27FC236}">
                <a16:creationId xmlns:a16="http://schemas.microsoft.com/office/drawing/2014/main" id="{84E4B707-ED87-2DB6-AFEF-120E9B386080}"/>
              </a:ext>
            </a:extLst>
          </p:cNvPr>
          <p:cNvSpPr/>
          <p:nvPr/>
        </p:nvSpPr>
        <p:spPr>
          <a:xfrm rot="13305">
            <a:off x="-11929" y="1137040"/>
            <a:ext cx="615228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7FD6C450-D4BB-C6E7-A54D-377FBFC20B3B}"/>
              </a:ext>
            </a:extLst>
          </p:cNvPr>
          <p:cNvSpPr txBox="1"/>
          <p:nvPr/>
        </p:nvSpPr>
        <p:spPr>
          <a:xfrm>
            <a:off x="295722" y="541962"/>
            <a:ext cx="5844610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999" b="1" dirty="0">
                <a:solidFill>
                  <a:srgbClr val="76717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NetworkLab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D7DF0819-2F13-3C55-07F2-F380A16F618A}"/>
              </a:ext>
            </a:extLst>
          </p:cNvPr>
          <p:cNvSpPr txBox="1"/>
          <p:nvPr/>
        </p:nvSpPr>
        <p:spPr>
          <a:xfrm>
            <a:off x="863417" y="1321177"/>
            <a:ext cx="9060614" cy="807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Diagrama</a:t>
            </a:r>
            <a:r>
              <a:rPr lang="en-US" sz="54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ER</a:t>
            </a:r>
          </a:p>
        </p:txBody>
      </p:sp>
      <p:grpSp>
        <p:nvGrpSpPr>
          <p:cNvPr id="41" name="Group 4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42" name="Freeform 5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72C51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3" name="TextBox 6"/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FCB55645-7755-08A6-F592-80FECD000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762" y="732992"/>
            <a:ext cx="6359144" cy="8261099"/>
          </a:xfrm>
          <a:prstGeom prst="rect">
            <a:avLst/>
          </a:prstGeom>
        </p:spPr>
      </p:pic>
      <p:grpSp>
        <p:nvGrpSpPr>
          <p:cNvPr id="7" name="Group 2">
            <a:extLst>
              <a:ext uri="{FF2B5EF4-FFF2-40B4-BE49-F238E27FC236}">
                <a16:creationId xmlns:a16="http://schemas.microsoft.com/office/drawing/2014/main" id="{3434953E-2CEC-B619-6CC2-EE377B700C87}"/>
              </a:ext>
            </a:extLst>
          </p:cNvPr>
          <p:cNvGrpSpPr/>
          <p:nvPr/>
        </p:nvGrpSpPr>
        <p:grpSpPr>
          <a:xfrm>
            <a:off x="13158228" y="311325"/>
            <a:ext cx="4712109" cy="1178028"/>
            <a:chOff x="0" y="0"/>
            <a:chExt cx="6282812" cy="1570704"/>
          </a:xfrm>
        </p:grpSpPr>
        <p:sp>
          <p:nvSpPr>
            <p:cNvPr id="8" name="Freeform 3" descr="EscuelaIT Duoc UC - Escuela de Informática y Telecomunicaciones Duoc UC - Duoc  UC | LinkedIn">
              <a:extLst>
                <a:ext uri="{FF2B5EF4-FFF2-40B4-BE49-F238E27FC236}">
                  <a16:creationId xmlns:a16="http://schemas.microsoft.com/office/drawing/2014/main" id="{802F1507-F893-D512-296F-D37DACC9A055}"/>
                </a:ext>
              </a:extLst>
            </p:cNvPr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</p:spTree>
    <p:extLst>
      <p:ext uri="{BB962C8B-B14F-4D97-AF65-F5344CB8AC3E}">
        <p14:creationId xmlns:p14="http://schemas.microsoft.com/office/powerpoint/2010/main" val="2906478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158228" y="311325"/>
            <a:ext cx="4712109" cy="1178028"/>
            <a:chOff x="0" y="0"/>
            <a:chExt cx="6282812" cy="1570704"/>
          </a:xfrm>
        </p:grpSpPr>
        <p:sp>
          <p:nvSpPr>
            <p:cNvPr id="3" name="Freeform 3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AutoShape 4"/>
          <p:cNvSpPr/>
          <p:nvPr/>
        </p:nvSpPr>
        <p:spPr>
          <a:xfrm rot="13305">
            <a:off x="-11929" y="1137040"/>
            <a:ext cx="615228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5" name="Group 5"/>
          <p:cNvGrpSpPr/>
          <p:nvPr/>
        </p:nvGrpSpPr>
        <p:grpSpPr>
          <a:xfrm>
            <a:off x="606324" y="2645152"/>
            <a:ext cx="3693859" cy="5864671"/>
            <a:chOff x="0" y="0"/>
            <a:chExt cx="943572" cy="14980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43572" cy="1498092"/>
            </a:xfrm>
            <a:custGeom>
              <a:avLst/>
              <a:gdLst/>
              <a:ahLst/>
              <a:cxnLst/>
              <a:rect l="l" t="t" r="r" b="b"/>
              <a:pathLst>
                <a:path w="943572" h="1498092">
                  <a:moveTo>
                    <a:pt x="0" y="0"/>
                  </a:moveTo>
                  <a:lnTo>
                    <a:pt x="943572" y="0"/>
                  </a:lnTo>
                  <a:lnTo>
                    <a:pt x="943572" y="1498092"/>
                  </a:lnTo>
                  <a:lnTo>
                    <a:pt x="0" y="1498092"/>
                  </a:lnTo>
                  <a:close/>
                </a:path>
              </a:pathLst>
            </a:custGeom>
            <a:solidFill>
              <a:srgbClr val="F2F2F2"/>
            </a:solidFill>
            <a:ln w="38100" cap="sq">
              <a:solidFill>
                <a:srgbClr val="000000"/>
              </a:solidFill>
              <a:prstDash val="dash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943572" cy="1555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066224" y="2645152"/>
            <a:ext cx="3693859" cy="5864671"/>
            <a:chOff x="0" y="0"/>
            <a:chExt cx="943572" cy="14980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43572" cy="1498092"/>
            </a:xfrm>
            <a:custGeom>
              <a:avLst/>
              <a:gdLst/>
              <a:ahLst/>
              <a:cxnLst/>
              <a:rect l="l" t="t" r="r" b="b"/>
              <a:pathLst>
                <a:path w="943572" h="1498092">
                  <a:moveTo>
                    <a:pt x="0" y="0"/>
                  </a:moveTo>
                  <a:lnTo>
                    <a:pt x="943572" y="0"/>
                  </a:lnTo>
                  <a:lnTo>
                    <a:pt x="943572" y="1498092"/>
                  </a:lnTo>
                  <a:lnTo>
                    <a:pt x="0" y="1498092"/>
                  </a:lnTo>
                  <a:close/>
                </a:path>
              </a:pathLst>
            </a:custGeom>
            <a:solidFill>
              <a:srgbClr val="F2F2F2"/>
            </a:solidFill>
            <a:ln w="38100" cap="sq">
              <a:solidFill>
                <a:srgbClr val="000000"/>
              </a:solidFill>
              <a:prstDash val="dash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943572" cy="1555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527020" y="2645152"/>
            <a:ext cx="3693859" cy="5864671"/>
            <a:chOff x="0" y="0"/>
            <a:chExt cx="943572" cy="149809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43572" cy="1498092"/>
            </a:xfrm>
            <a:custGeom>
              <a:avLst/>
              <a:gdLst/>
              <a:ahLst/>
              <a:cxnLst/>
              <a:rect l="l" t="t" r="r" b="b"/>
              <a:pathLst>
                <a:path w="943572" h="1498092">
                  <a:moveTo>
                    <a:pt x="0" y="0"/>
                  </a:moveTo>
                  <a:lnTo>
                    <a:pt x="943572" y="0"/>
                  </a:lnTo>
                  <a:lnTo>
                    <a:pt x="943572" y="1498092"/>
                  </a:lnTo>
                  <a:lnTo>
                    <a:pt x="0" y="1498092"/>
                  </a:lnTo>
                  <a:close/>
                </a:path>
              </a:pathLst>
            </a:custGeom>
            <a:solidFill>
              <a:srgbClr val="F2F2F2"/>
            </a:solidFill>
            <a:ln w="38100" cap="sq">
              <a:solidFill>
                <a:srgbClr val="000000"/>
              </a:solidFill>
              <a:prstDash val="dash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943572" cy="1555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987817" y="2645152"/>
            <a:ext cx="3693859" cy="5864671"/>
            <a:chOff x="0" y="0"/>
            <a:chExt cx="943572" cy="149809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43572" cy="1498092"/>
            </a:xfrm>
            <a:custGeom>
              <a:avLst/>
              <a:gdLst/>
              <a:ahLst/>
              <a:cxnLst/>
              <a:rect l="l" t="t" r="r" b="b"/>
              <a:pathLst>
                <a:path w="943572" h="1498092">
                  <a:moveTo>
                    <a:pt x="0" y="0"/>
                  </a:moveTo>
                  <a:lnTo>
                    <a:pt x="943572" y="0"/>
                  </a:lnTo>
                  <a:lnTo>
                    <a:pt x="943572" y="1498092"/>
                  </a:lnTo>
                  <a:lnTo>
                    <a:pt x="0" y="1498092"/>
                  </a:lnTo>
                  <a:close/>
                </a:path>
              </a:pathLst>
            </a:custGeom>
            <a:solidFill>
              <a:srgbClr val="F2F2F2"/>
            </a:solidFill>
            <a:ln w="38100" cap="sq">
              <a:solidFill>
                <a:srgbClr val="000000"/>
              </a:solidFill>
              <a:prstDash val="dash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943572" cy="1555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179439" y="4823552"/>
            <a:ext cx="2547630" cy="1510700"/>
          </a:xfrm>
          <a:custGeom>
            <a:avLst/>
            <a:gdLst/>
            <a:ahLst/>
            <a:cxnLst/>
            <a:rect l="l" t="t" r="r" b="b"/>
            <a:pathLst>
              <a:path w="2547630" h="1510700">
                <a:moveTo>
                  <a:pt x="0" y="0"/>
                </a:moveTo>
                <a:lnTo>
                  <a:pt x="2547629" y="0"/>
                </a:lnTo>
                <a:lnTo>
                  <a:pt x="2547629" y="1510700"/>
                </a:lnTo>
                <a:lnTo>
                  <a:pt x="0" y="1510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Freeform 18"/>
          <p:cNvSpPr/>
          <p:nvPr/>
        </p:nvSpPr>
        <p:spPr>
          <a:xfrm>
            <a:off x="5819474" y="3765671"/>
            <a:ext cx="2393185" cy="1548008"/>
          </a:xfrm>
          <a:custGeom>
            <a:avLst/>
            <a:gdLst/>
            <a:ahLst/>
            <a:cxnLst/>
            <a:rect l="l" t="t" r="r" b="b"/>
            <a:pathLst>
              <a:path w="2393185" h="1548008">
                <a:moveTo>
                  <a:pt x="0" y="0"/>
                </a:moveTo>
                <a:lnTo>
                  <a:pt x="2393185" y="0"/>
                </a:lnTo>
                <a:lnTo>
                  <a:pt x="2393185" y="1548008"/>
                </a:lnTo>
                <a:lnTo>
                  <a:pt x="0" y="15480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9" name="Freeform 19"/>
          <p:cNvSpPr/>
          <p:nvPr/>
        </p:nvSpPr>
        <p:spPr>
          <a:xfrm>
            <a:off x="6133664" y="5534608"/>
            <a:ext cx="1558979" cy="1503301"/>
          </a:xfrm>
          <a:custGeom>
            <a:avLst/>
            <a:gdLst/>
            <a:ahLst/>
            <a:cxnLst/>
            <a:rect l="l" t="t" r="r" b="b"/>
            <a:pathLst>
              <a:path w="1558979" h="1503301">
                <a:moveTo>
                  <a:pt x="0" y="0"/>
                </a:moveTo>
                <a:lnTo>
                  <a:pt x="1558979" y="0"/>
                </a:lnTo>
                <a:lnTo>
                  <a:pt x="1558979" y="1503301"/>
                </a:lnTo>
                <a:lnTo>
                  <a:pt x="0" y="15033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0" name="Freeform 20"/>
          <p:cNvSpPr/>
          <p:nvPr/>
        </p:nvSpPr>
        <p:spPr>
          <a:xfrm>
            <a:off x="10246004" y="3765671"/>
            <a:ext cx="2256812" cy="2115762"/>
          </a:xfrm>
          <a:custGeom>
            <a:avLst/>
            <a:gdLst/>
            <a:ahLst/>
            <a:cxnLst/>
            <a:rect l="l" t="t" r="r" b="b"/>
            <a:pathLst>
              <a:path w="2256812" h="2115762">
                <a:moveTo>
                  <a:pt x="0" y="0"/>
                </a:moveTo>
                <a:lnTo>
                  <a:pt x="2256812" y="0"/>
                </a:lnTo>
                <a:lnTo>
                  <a:pt x="2256812" y="2115762"/>
                </a:lnTo>
                <a:lnTo>
                  <a:pt x="0" y="21157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1" name="Freeform 21"/>
          <p:cNvSpPr/>
          <p:nvPr/>
        </p:nvSpPr>
        <p:spPr>
          <a:xfrm>
            <a:off x="10309942" y="6069029"/>
            <a:ext cx="2128936" cy="2128936"/>
          </a:xfrm>
          <a:custGeom>
            <a:avLst/>
            <a:gdLst/>
            <a:ahLst/>
            <a:cxnLst/>
            <a:rect l="l" t="t" r="r" b="b"/>
            <a:pathLst>
              <a:path w="2128936" h="2128936">
                <a:moveTo>
                  <a:pt x="0" y="0"/>
                </a:moveTo>
                <a:lnTo>
                  <a:pt x="2128936" y="0"/>
                </a:lnTo>
                <a:lnTo>
                  <a:pt x="2128936" y="2128936"/>
                </a:lnTo>
                <a:lnTo>
                  <a:pt x="0" y="21289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2" name="AutoShape 22"/>
          <p:cNvSpPr/>
          <p:nvPr/>
        </p:nvSpPr>
        <p:spPr>
          <a:xfrm flipH="1">
            <a:off x="4300183" y="5577487"/>
            <a:ext cx="76604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CL"/>
          </a:p>
        </p:txBody>
      </p:sp>
      <p:sp>
        <p:nvSpPr>
          <p:cNvPr id="23" name="AutoShape 23"/>
          <p:cNvSpPr/>
          <p:nvPr/>
        </p:nvSpPr>
        <p:spPr>
          <a:xfrm flipH="1">
            <a:off x="8760083" y="5577487"/>
            <a:ext cx="76693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CL"/>
          </a:p>
        </p:txBody>
      </p:sp>
      <p:sp>
        <p:nvSpPr>
          <p:cNvPr id="24" name="AutoShape 24"/>
          <p:cNvSpPr/>
          <p:nvPr/>
        </p:nvSpPr>
        <p:spPr>
          <a:xfrm flipH="1">
            <a:off x="13220879" y="5506196"/>
            <a:ext cx="76693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CL"/>
          </a:p>
        </p:txBody>
      </p:sp>
      <p:sp>
        <p:nvSpPr>
          <p:cNvPr id="25" name="Freeform 25"/>
          <p:cNvSpPr/>
          <p:nvPr/>
        </p:nvSpPr>
        <p:spPr>
          <a:xfrm>
            <a:off x="5614568" y="7262439"/>
            <a:ext cx="2599012" cy="702436"/>
          </a:xfrm>
          <a:custGeom>
            <a:avLst/>
            <a:gdLst/>
            <a:ahLst/>
            <a:cxnLst/>
            <a:rect l="l" t="t" r="r" b="b"/>
            <a:pathLst>
              <a:path w="2599012" h="702436">
                <a:moveTo>
                  <a:pt x="0" y="0"/>
                </a:moveTo>
                <a:lnTo>
                  <a:pt x="2599012" y="0"/>
                </a:lnTo>
                <a:lnTo>
                  <a:pt x="2599012" y="702436"/>
                </a:lnTo>
                <a:lnTo>
                  <a:pt x="0" y="7024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6" name="Freeform 26"/>
          <p:cNvSpPr/>
          <p:nvPr/>
        </p:nvSpPr>
        <p:spPr>
          <a:xfrm>
            <a:off x="14164540" y="6069029"/>
            <a:ext cx="3246470" cy="1937760"/>
          </a:xfrm>
          <a:custGeom>
            <a:avLst/>
            <a:gdLst/>
            <a:ahLst/>
            <a:cxnLst/>
            <a:rect l="l" t="t" r="r" b="b"/>
            <a:pathLst>
              <a:path w="3246470" h="1937760">
                <a:moveTo>
                  <a:pt x="0" y="0"/>
                </a:moveTo>
                <a:lnTo>
                  <a:pt x="3246470" y="0"/>
                </a:lnTo>
                <a:lnTo>
                  <a:pt x="3246470" y="1937760"/>
                </a:lnTo>
                <a:lnTo>
                  <a:pt x="0" y="19377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7" name="Freeform 27"/>
          <p:cNvSpPr/>
          <p:nvPr/>
        </p:nvSpPr>
        <p:spPr>
          <a:xfrm>
            <a:off x="14258483" y="3755813"/>
            <a:ext cx="3152527" cy="1914306"/>
          </a:xfrm>
          <a:custGeom>
            <a:avLst/>
            <a:gdLst/>
            <a:ahLst/>
            <a:cxnLst/>
            <a:rect l="l" t="t" r="r" b="b"/>
            <a:pathLst>
              <a:path w="3152527" h="1914306">
                <a:moveTo>
                  <a:pt x="0" y="0"/>
                </a:moveTo>
                <a:lnTo>
                  <a:pt x="3152527" y="0"/>
                </a:lnTo>
                <a:lnTo>
                  <a:pt x="3152527" y="1914306"/>
                </a:lnTo>
                <a:lnTo>
                  <a:pt x="0" y="19143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8" name="AutoShape 28"/>
          <p:cNvSpPr/>
          <p:nvPr/>
        </p:nvSpPr>
        <p:spPr>
          <a:xfrm rot="13305">
            <a:off x="-11929" y="1137040"/>
            <a:ext cx="615228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32" name="TextBox 32"/>
          <p:cNvSpPr txBox="1"/>
          <p:nvPr/>
        </p:nvSpPr>
        <p:spPr>
          <a:xfrm>
            <a:off x="606324" y="2779979"/>
            <a:ext cx="3693859" cy="651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2"/>
              </a:lnSpc>
              <a:spcBef>
                <a:spcPct val="0"/>
              </a:spcBef>
            </a:pPr>
            <a:r>
              <a:rPr lang="en-US" sz="3608">
                <a:solidFill>
                  <a:srgbClr val="1D1127"/>
                </a:solidFill>
                <a:latin typeface="Poppins"/>
                <a:ea typeface="Poppins"/>
                <a:cs typeface="Poppins"/>
                <a:sym typeface="Poppins"/>
              </a:rPr>
              <a:t>Base de Datos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067145" y="2779979"/>
            <a:ext cx="3693859" cy="651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2"/>
              </a:lnSpc>
              <a:spcBef>
                <a:spcPct val="0"/>
              </a:spcBef>
            </a:pPr>
            <a:r>
              <a:rPr lang="en-US" sz="3608">
                <a:solidFill>
                  <a:srgbClr val="1D1127"/>
                </a:solidFill>
                <a:latin typeface="Poppins"/>
                <a:ea typeface="Poppins"/>
                <a:cs typeface="Poppins"/>
                <a:sym typeface="Poppins"/>
              </a:rPr>
              <a:t>Backend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527481" y="2779979"/>
            <a:ext cx="3693859" cy="651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2"/>
              </a:lnSpc>
              <a:spcBef>
                <a:spcPct val="0"/>
              </a:spcBef>
            </a:pPr>
            <a:r>
              <a:rPr lang="en-US" sz="3608">
                <a:solidFill>
                  <a:srgbClr val="1D1127"/>
                </a:solidFill>
                <a:latin typeface="Poppins"/>
                <a:ea typeface="Poppins"/>
                <a:cs typeface="Poppins"/>
                <a:sym typeface="Poppins"/>
              </a:rPr>
              <a:t>Frontend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987817" y="2779979"/>
            <a:ext cx="3693859" cy="651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2"/>
              </a:lnSpc>
              <a:spcBef>
                <a:spcPct val="0"/>
              </a:spcBef>
            </a:pPr>
            <a:r>
              <a:rPr lang="en-US" sz="3608">
                <a:solidFill>
                  <a:srgbClr val="1D1127"/>
                </a:solidFill>
                <a:latin typeface="Poppins"/>
                <a:ea typeface="Poppins"/>
                <a:cs typeface="Poppins"/>
                <a:sym typeface="Poppins"/>
              </a:rPr>
              <a:t>Usuarios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95722" y="541962"/>
            <a:ext cx="5844610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999" b="1" dirty="0">
                <a:solidFill>
                  <a:srgbClr val="76717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NetworkLab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63417" y="1321177"/>
            <a:ext cx="10825246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Aquitectura y Tecnologías Utilizadas</a:t>
            </a:r>
          </a:p>
        </p:txBody>
      </p:sp>
      <p:grpSp>
        <p:nvGrpSpPr>
          <p:cNvPr id="29" name="Group 5">
            <a:extLst>
              <a:ext uri="{FF2B5EF4-FFF2-40B4-BE49-F238E27FC236}">
                <a16:creationId xmlns:a16="http://schemas.microsoft.com/office/drawing/2014/main" id="{39396B97-F9A4-1321-9A02-C025AF3FB122}"/>
              </a:ext>
            </a:extLst>
          </p:cNvPr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4F2FB232-E906-284F-FE09-23B88BA3FDC6}"/>
                </a:ext>
              </a:extLst>
            </p:cNvPr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2A541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1" name="TextBox 7">
              <a:extLst>
                <a:ext uri="{FF2B5EF4-FFF2-40B4-BE49-F238E27FC236}">
                  <a16:creationId xmlns:a16="http://schemas.microsoft.com/office/drawing/2014/main" id="{FD852064-8AE2-C5ED-1FFE-A0787164F99B}"/>
                </a:ext>
              </a:extLst>
            </p:cNvPr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158228" y="311325"/>
            <a:ext cx="4712109" cy="1178028"/>
            <a:chOff x="0" y="0"/>
            <a:chExt cx="6282812" cy="1570704"/>
          </a:xfrm>
        </p:grpSpPr>
        <p:sp>
          <p:nvSpPr>
            <p:cNvPr id="3" name="Freeform 3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AutoShape 4"/>
          <p:cNvSpPr/>
          <p:nvPr/>
        </p:nvSpPr>
        <p:spPr>
          <a:xfrm rot="13305">
            <a:off x="-11929" y="1137040"/>
            <a:ext cx="615228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863417" y="1321177"/>
            <a:ext cx="9060614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Plan de Pruebas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5722" y="541962"/>
            <a:ext cx="5844610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999" b="1" dirty="0">
                <a:solidFill>
                  <a:srgbClr val="76717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NetworkLab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8A086E1-063B-D9EC-042E-D86D9194D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935" y="2221443"/>
            <a:ext cx="11910126" cy="6686781"/>
          </a:xfrm>
          <a:prstGeom prst="rect">
            <a:avLst/>
          </a:prstGeom>
        </p:spPr>
      </p:pic>
      <p:grpSp>
        <p:nvGrpSpPr>
          <p:cNvPr id="14" name="Group 4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15" name="Freeform 5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72C51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6" name="TextBox 6"/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5">
            <a:extLst>
              <a:ext uri="{FF2B5EF4-FFF2-40B4-BE49-F238E27FC236}">
                <a16:creationId xmlns:a16="http://schemas.microsoft.com/office/drawing/2014/main" id="{3D6085A1-8E07-8901-C785-CC23D8F3436D}"/>
              </a:ext>
            </a:extLst>
          </p:cNvPr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752F51A6-F13A-3ED3-DECF-5D1B29EAF91F}"/>
                </a:ext>
              </a:extLst>
            </p:cNvPr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2A541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B71E95B3-9CDC-08E0-E17E-314EDE026038}"/>
                </a:ext>
              </a:extLst>
            </p:cNvPr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13158228" y="311325"/>
            <a:ext cx="4712109" cy="1178028"/>
            <a:chOff x="0" y="0"/>
            <a:chExt cx="6282812" cy="1570704"/>
          </a:xfrm>
        </p:grpSpPr>
        <p:sp>
          <p:nvSpPr>
            <p:cNvPr id="3" name="Freeform 3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AutoShape 7"/>
          <p:cNvSpPr/>
          <p:nvPr/>
        </p:nvSpPr>
        <p:spPr>
          <a:xfrm rot="13305">
            <a:off x="-11929" y="1137040"/>
            <a:ext cx="615228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863417" y="1321177"/>
            <a:ext cx="9060614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DEMO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5722" y="541962"/>
            <a:ext cx="5844610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999" b="1" dirty="0">
                <a:solidFill>
                  <a:srgbClr val="76717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NetworkLab</a:t>
            </a:r>
          </a:p>
        </p:txBody>
      </p:sp>
      <p:pic>
        <p:nvPicPr>
          <p:cNvPr id="4" name="NetworkLab">
            <a:hlinkClick r:id="" action="ppaction://media"/>
            <a:extLst>
              <a:ext uri="{FF2B5EF4-FFF2-40B4-BE49-F238E27FC236}">
                <a16:creationId xmlns:a16="http://schemas.microsoft.com/office/drawing/2014/main" id="{CBC645B5-135D-21C8-5E09-71C2F2A476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60506" y="2028722"/>
            <a:ext cx="13766983" cy="774392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158228" y="311325"/>
            <a:ext cx="4712109" cy="1178028"/>
            <a:chOff x="0" y="0"/>
            <a:chExt cx="6282812" cy="1570704"/>
          </a:xfrm>
        </p:grpSpPr>
        <p:sp>
          <p:nvSpPr>
            <p:cNvPr id="3" name="Freeform 3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AutoShape 7"/>
          <p:cNvSpPr/>
          <p:nvPr/>
        </p:nvSpPr>
        <p:spPr>
          <a:xfrm rot="13305">
            <a:off x="-11929" y="1137040"/>
            <a:ext cx="615228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863417" y="1321177"/>
            <a:ext cx="9060614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Resultados Obtenidos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5722" y="541962"/>
            <a:ext cx="5844610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999" b="1" dirty="0">
                <a:solidFill>
                  <a:srgbClr val="76717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NetworkLab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DF617AC-119C-862C-3A77-AB9B5DF45B86}"/>
              </a:ext>
            </a:extLst>
          </p:cNvPr>
          <p:cNvSpPr txBox="1"/>
          <p:nvPr/>
        </p:nvSpPr>
        <p:spPr>
          <a:xfrm>
            <a:off x="1428747" y="2363646"/>
            <a:ext cx="1543050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2800" b="1" dirty="0">
                <a:latin typeface="Poppins" panose="00000500000000000000" pitchFamily="2" charset="0"/>
                <a:cs typeface="Poppins" panose="00000500000000000000" pitchFamily="2" charset="0"/>
              </a:rPr>
              <a:t>Mayor visibilidad de servicios y recursos:</a:t>
            </a:r>
            <a:r>
              <a:rPr lang="es-MX" sz="2800" dirty="0">
                <a:latin typeface="Poppins" panose="00000500000000000000" pitchFamily="2" charset="0"/>
                <a:cs typeface="Poppins" panose="00000500000000000000" pitchFamily="2" charset="0"/>
              </a:rPr>
              <a:t> La plataforma centraliza información antes dispersa, reduciendo la falta de visibilidad reportada por más del 70% de los encuestados.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2800" b="1" dirty="0">
                <a:latin typeface="Poppins" panose="00000500000000000000" pitchFamily="2" charset="0"/>
                <a:cs typeface="Poppins" panose="00000500000000000000" pitchFamily="2" charset="0"/>
              </a:rPr>
              <a:t>Procesos más rápidos y digitalizados:</a:t>
            </a:r>
            <a:r>
              <a:rPr lang="es-MX" sz="2800" dirty="0">
                <a:latin typeface="Poppins" panose="00000500000000000000" pitchFamily="2" charset="0"/>
                <a:cs typeface="Poppins" panose="00000500000000000000" pitchFamily="2" charset="0"/>
              </a:rPr>
              <a:t> Las solicitudes, búsquedas y contactos ahora se realizan dentro de </a:t>
            </a:r>
            <a:r>
              <a:rPr lang="es-MX" sz="2800" dirty="0" err="1">
                <a:latin typeface="Poppins" panose="00000500000000000000" pitchFamily="2" charset="0"/>
                <a:cs typeface="Poppins" panose="00000500000000000000" pitchFamily="2" charset="0"/>
              </a:rPr>
              <a:t>NetworkLab</a:t>
            </a:r>
            <a:r>
              <a:rPr lang="es-MX" sz="2800" dirty="0">
                <a:latin typeface="Poppins" panose="00000500000000000000" pitchFamily="2" charset="0"/>
                <a:cs typeface="Poppins" panose="00000500000000000000" pitchFamily="2" charset="0"/>
              </a:rPr>
              <a:t>, disminuyendo la dependencia de correos y gestiones manuales.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2800" b="1" dirty="0">
                <a:latin typeface="Poppins" panose="00000500000000000000" pitchFamily="2" charset="0"/>
                <a:cs typeface="Poppins" panose="00000500000000000000" pitchFamily="2" charset="0"/>
              </a:rPr>
              <a:t>Mejor trazabilidad de la oferta científica:</a:t>
            </a:r>
            <a:r>
              <a:rPr lang="es-MX" sz="2800" dirty="0">
                <a:latin typeface="Poppins" panose="00000500000000000000" pitchFamily="2" charset="0"/>
                <a:cs typeface="Poppins" panose="00000500000000000000" pitchFamily="2" charset="0"/>
              </a:rPr>
              <a:t> La publicación estructurada y roles definidos permiten mantener datos actualizados y accesibles, respondiendo al 60% que indicó baja trazabilidad.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2800" b="1" dirty="0">
                <a:latin typeface="Poppins" panose="00000500000000000000" pitchFamily="2" charset="0"/>
                <a:cs typeface="Poppins" panose="00000500000000000000" pitchFamily="2" charset="0"/>
              </a:rPr>
              <a:t>Acceso multiplataforma con sincronización:</a:t>
            </a:r>
            <a:r>
              <a:rPr lang="es-MX" sz="2800" dirty="0">
                <a:latin typeface="Poppins" panose="00000500000000000000" pitchFamily="2" charset="0"/>
                <a:cs typeface="Poppins" panose="00000500000000000000" pitchFamily="2" charset="0"/>
              </a:rPr>
              <a:t> Web y móvil funcionan con la misma información, asegurando continuidad y disponibilidad en todo momento.</a:t>
            </a:r>
          </a:p>
          <a:p>
            <a:pPr algn="just"/>
            <a:endParaRPr lang="es-MX" sz="2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/>
            <a:r>
              <a:rPr lang="es-MX" sz="2800" dirty="0">
                <a:latin typeface="Poppins" panose="00000500000000000000" pitchFamily="2" charset="0"/>
                <a:cs typeface="Poppins" panose="00000500000000000000" pitchFamily="2" charset="0"/>
              </a:rPr>
              <a:t>En conjunto, </a:t>
            </a:r>
            <a:r>
              <a:rPr lang="es-MX" sz="2800" dirty="0" err="1">
                <a:latin typeface="Poppins" panose="00000500000000000000" pitchFamily="2" charset="0"/>
                <a:cs typeface="Poppins" panose="00000500000000000000" pitchFamily="2" charset="0"/>
              </a:rPr>
              <a:t>NetworkLab</a:t>
            </a:r>
            <a:r>
              <a:rPr lang="es-MX" sz="2800" dirty="0">
                <a:latin typeface="Poppins" panose="00000500000000000000" pitchFamily="2" charset="0"/>
                <a:cs typeface="Poppins" panose="00000500000000000000" pitchFamily="2" charset="0"/>
              </a:rPr>
              <a:t> contribuye directamente a reducir la brecha digital del ecosistema académico y científico, resolviendo los puntos centrales de la problemática inicial.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239371A3-E178-61BB-09ED-E563A0F9574B}"/>
              </a:ext>
            </a:extLst>
          </p:cNvPr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568604A-11D4-1F5D-E8FB-D0D33C7DA8BE}"/>
                </a:ext>
              </a:extLst>
            </p:cNvPr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72C51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84C70A49-0433-E5BF-2CAD-7528790ED3F3}"/>
                </a:ext>
              </a:extLst>
            </p:cNvPr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158228" y="311325"/>
            <a:ext cx="4712109" cy="1178028"/>
            <a:chOff x="0" y="0"/>
            <a:chExt cx="6282812" cy="1570704"/>
          </a:xfrm>
        </p:grpSpPr>
        <p:sp>
          <p:nvSpPr>
            <p:cNvPr id="3" name="Freeform 3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AutoShape 7"/>
          <p:cNvSpPr/>
          <p:nvPr/>
        </p:nvSpPr>
        <p:spPr>
          <a:xfrm rot="13305">
            <a:off x="-11929" y="1137040"/>
            <a:ext cx="615228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863417" y="1321177"/>
            <a:ext cx="9060614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Obstáculos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5722" y="541962"/>
            <a:ext cx="5844610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999" b="1" dirty="0">
                <a:solidFill>
                  <a:srgbClr val="76717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NetworkLab</a:t>
            </a: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9D8D9D00-4242-396A-B81E-6034F8CE0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4706" y="2970100"/>
            <a:ext cx="15138583" cy="4662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L" altLang="es-CL" sz="2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Desarrollo individual:</a:t>
            </a:r>
            <a:r>
              <a:rPr kumimoji="0" lang="es-CL" altLang="es-CL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El proyecto fue realizado por un solo integrante, lo que aumentó la carga de trabajo y exigió asumir todos los roles (analista, diseñador, desarrollador, </a:t>
            </a:r>
            <a:r>
              <a:rPr kumimoji="0" lang="es-CL" altLang="es-CL" sz="2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tester</a:t>
            </a:r>
            <a:r>
              <a:rPr kumimoji="0" lang="es-CL" altLang="es-CL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y documentador).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L" altLang="es-CL" sz="2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Limitaciones de tiempo:</a:t>
            </a:r>
            <a:r>
              <a:rPr kumimoji="0" lang="es-CL" altLang="es-CL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La simultánea gestión de clases, trabajo y desarrollo redujo las horas disponibles para iterar, probar y mejorar cada sprint.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L" altLang="es-CL" sz="2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Alcance amplio del proyecto:</a:t>
            </a:r>
            <a:r>
              <a:rPr kumimoji="0" lang="es-CL" altLang="es-CL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La creación de una plataforma web y móvil con módulos completos (Comunidad, Servicios, Marketplace, Perfil, Roles) exigió mayor planificación y esfuerzo técnico.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L" altLang="es-CL" sz="2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Complejidad técnica:</a:t>
            </a:r>
            <a:r>
              <a:rPr kumimoji="0" lang="es-CL" altLang="es-CL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La sincronización entre versión web y móvil, la persistencia de datos y la administración de roles requirieron resolver múltiples desafíos de integración y arquitectura.</a:t>
            </a:r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01D70C16-B189-6E91-AAF3-75CEC62D7FC3}"/>
              </a:ext>
            </a:extLst>
          </p:cNvPr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0F49D711-8DBB-8510-0B0E-463DD9237107}"/>
                </a:ext>
              </a:extLst>
            </p:cNvPr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2A541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D6BD16B1-776A-C7A6-A4FE-CF6DC80FC308}"/>
                </a:ext>
              </a:extLst>
            </p:cNvPr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158228" y="311325"/>
            <a:ext cx="4712109" cy="1178028"/>
            <a:chOff x="0" y="0"/>
            <a:chExt cx="6282812" cy="1570704"/>
          </a:xfrm>
        </p:grpSpPr>
        <p:sp>
          <p:nvSpPr>
            <p:cNvPr id="3" name="Freeform 3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648952" y="2717036"/>
            <a:ext cx="4495801" cy="3882543"/>
            <a:chOff x="0" y="0"/>
            <a:chExt cx="15266988" cy="27190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266924" cy="2719070"/>
            </a:xfrm>
            <a:custGeom>
              <a:avLst/>
              <a:gdLst/>
              <a:ahLst/>
              <a:cxnLst/>
              <a:rect l="l" t="t" r="r" b="b"/>
              <a:pathLst>
                <a:path w="15266924" h="2719070">
                  <a:moveTo>
                    <a:pt x="0" y="271907"/>
                  </a:moveTo>
                  <a:cubicBezTo>
                    <a:pt x="0" y="121793"/>
                    <a:pt x="121793" y="0"/>
                    <a:pt x="271907" y="0"/>
                  </a:cubicBezTo>
                  <a:lnTo>
                    <a:pt x="14995018" y="0"/>
                  </a:lnTo>
                  <a:cubicBezTo>
                    <a:pt x="15145131" y="0"/>
                    <a:pt x="15266924" y="121793"/>
                    <a:pt x="15266924" y="271907"/>
                  </a:cubicBezTo>
                  <a:lnTo>
                    <a:pt x="15266924" y="2447163"/>
                  </a:lnTo>
                  <a:cubicBezTo>
                    <a:pt x="15266924" y="2597277"/>
                    <a:pt x="15145131" y="2719070"/>
                    <a:pt x="14995018" y="2719070"/>
                  </a:cubicBezTo>
                  <a:lnTo>
                    <a:pt x="271907" y="2719070"/>
                  </a:lnTo>
                  <a:cubicBezTo>
                    <a:pt x="121793" y="2719070"/>
                    <a:pt x="0" y="2597404"/>
                    <a:pt x="0" y="2447163"/>
                  </a:cubicBezTo>
                  <a:close/>
                </a:path>
              </a:pathLst>
            </a:custGeom>
            <a:gradFill rotWithShape="1">
              <a:gsLst>
                <a:gs pos="0">
                  <a:srgbClr val="72A7DB">
                    <a:alpha val="100000"/>
                  </a:srgbClr>
                </a:gs>
                <a:gs pos="50000">
                  <a:srgbClr val="559BDB">
                    <a:alpha val="100000"/>
                  </a:srgbClr>
                </a:gs>
                <a:gs pos="100000">
                  <a:srgbClr val="448AC9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042667" y="5107944"/>
            <a:ext cx="3708352" cy="820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2925" lvl="2" indent="-180975">
              <a:lnSpc>
                <a:spcPts val="3240"/>
              </a:lnSpc>
              <a:buFont typeface="Arial"/>
              <a:buChar char="⚬"/>
            </a:pPr>
            <a:r>
              <a:rPr lang="en-US" sz="3000" dirty="0" err="1">
                <a:latin typeface="Calibri (MS)"/>
                <a:ea typeface="Calibri (MS)"/>
                <a:cs typeface="Calibri (MS)"/>
                <a:sym typeface="Calibri (MS)"/>
              </a:rPr>
              <a:t>Líder</a:t>
            </a:r>
            <a:r>
              <a:rPr lang="en-US" sz="3000" dirty="0">
                <a:latin typeface="Calibri (MS)"/>
                <a:ea typeface="Calibri (MS)"/>
                <a:cs typeface="Calibri (MS)"/>
                <a:sym typeface="Calibri (MS)"/>
              </a:rPr>
              <a:t> de </a:t>
            </a:r>
            <a:r>
              <a:rPr lang="en-US" sz="3000" dirty="0" err="1">
                <a:latin typeface="Calibri (MS)"/>
                <a:ea typeface="Calibri (MS)"/>
                <a:cs typeface="Calibri (MS)"/>
                <a:sym typeface="Calibri (MS)"/>
              </a:rPr>
              <a:t>proyecto</a:t>
            </a:r>
            <a:endParaRPr lang="en-US" sz="3000" dirty="0">
              <a:latin typeface="Calibri (MS)"/>
              <a:ea typeface="Calibri (MS)"/>
              <a:cs typeface="Calibri (MS)"/>
              <a:sym typeface="Calibri (MS)"/>
            </a:endParaRPr>
          </a:p>
          <a:p>
            <a:pPr marL="542925" lvl="2" indent="-180975">
              <a:lnSpc>
                <a:spcPts val="3240"/>
              </a:lnSpc>
              <a:buFont typeface="Arial"/>
              <a:buChar char="⚬"/>
            </a:pPr>
            <a:r>
              <a:rPr lang="en-US" sz="3000" b="1" dirty="0" err="1">
                <a:latin typeface="Calibri (MS)"/>
                <a:ea typeface="Calibri (MS)"/>
                <a:cs typeface="Calibri (MS)"/>
                <a:sym typeface="Calibri (MS)"/>
              </a:rPr>
              <a:t>Funciones</a:t>
            </a:r>
            <a:r>
              <a:rPr lang="en-US" sz="3000" b="1" dirty="0"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3000" dirty="0" err="1">
                <a:latin typeface="Calibri (MS)"/>
                <a:ea typeface="Calibri (MS)"/>
                <a:cs typeface="Calibri (MS)"/>
                <a:sym typeface="Calibri (MS)"/>
              </a:rPr>
              <a:t>Todas</a:t>
            </a:r>
            <a:endParaRPr lang="en-US" sz="3000" dirty="0">
              <a:latin typeface="Calibri (MS)"/>
              <a:ea typeface="Calibri (MS)"/>
              <a:cs typeface="Calibri (MS)"/>
              <a:sym typeface="Calibri (MS)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6934200" y="3137245"/>
            <a:ext cx="3925308" cy="1631442"/>
            <a:chOff x="271254" y="625503"/>
            <a:chExt cx="3053461" cy="2175256"/>
          </a:xfrm>
        </p:grpSpPr>
        <p:sp>
          <p:nvSpPr>
            <p:cNvPr id="10" name="Freeform 10"/>
            <p:cNvSpPr/>
            <p:nvPr/>
          </p:nvSpPr>
          <p:spPr>
            <a:xfrm>
              <a:off x="271254" y="625503"/>
              <a:ext cx="3053461" cy="2175256"/>
            </a:xfrm>
            <a:custGeom>
              <a:avLst/>
              <a:gdLst/>
              <a:ahLst/>
              <a:cxnLst/>
              <a:rect l="l" t="t" r="r" b="b"/>
              <a:pathLst>
                <a:path w="3053461" h="2175256">
                  <a:moveTo>
                    <a:pt x="0" y="217551"/>
                  </a:moveTo>
                  <a:cubicBezTo>
                    <a:pt x="0" y="97409"/>
                    <a:pt x="97409" y="0"/>
                    <a:pt x="217551" y="0"/>
                  </a:cubicBezTo>
                  <a:lnTo>
                    <a:pt x="2835910" y="0"/>
                  </a:lnTo>
                  <a:cubicBezTo>
                    <a:pt x="2956052" y="0"/>
                    <a:pt x="3053461" y="97409"/>
                    <a:pt x="3053461" y="217551"/>
                  </a:cubicBezTo>
                  <a:lnTo>
                    <a:pt x="3053461" y="1957705"/>
                  </a:lnTo>
                  <a:cubicBezTo>
                    <a:pt x="3053461" y="2077847"/>
                    <a:pt x="2956052" y="2175256"/>
                    <a:pt x="2835910" y="2175256"/>
                  </a:cubicBezTo>
                  <a:lnTo>
                    <a:pt x="217551" y="2175256"/>
                  </a:lnTo>
                  <a:cubicBezTo>
                    <a:pt x="97409" y="2175256"/>
                    <a:pt x="0" y="2077847"/>
                    <a:pt x="0" y="1957705"/>
                  </a:cubicBezTo>
                  <a:close/>
                </a:path>
              </a:pathLst>
            </a:custGeom>
            <a:solidFill>
              <a:srgbClr val="C4D5EB"/>
            </a:solidFill>
          </p:spPr>
          <p:txBody>
            <a:bodyPr/>
            <a:lstStyle/>
            <a:p>
              <a:endParaRPr lang="es-CL" dirty="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95722" y="541962"/>
            <a:ext cx="5844610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999" b="1" dirty="0">
                <a:solidFill>
                  <a:srgbClr val="76717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NetworkLab</a:t>
            </a:r>
          </a:p>
        </p:txBody>
      </p:sp>
      <p:sp>
        <p:nvSpPr>
          <p:cNvPr id="12" name="AutoShape 12"/>
          <p:cNvSpPr/>
          <p:nvPr/>
        </p:nvSpPr>
        <p:spPr>
          <a:xfrm rot="13305">
            <a:off x="-11929" y="1137040"/>
            <a:ext cx="615228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13" name="Group 13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72C51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863417" y="1321177"/>
            <a:ext cx="10825246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Integrantes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BD70E20-1382-E532-1431-270DE037EE2B}"/>
              </a:ext>
            </a:extLst>
          </p:cNvPr>
          <p:cNvSpPr txBox="1"/>
          <p:nvPr/>
        </p:nvSpPr>
        <p:spPr>
          <a:xfrm>
            <a:off x="7355200" y="3599023"/>
            <a:ext cx="3083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 (MS)"/>
                <a:ea typeface="Calibri (MS)"/>
                <a:cs typeface="Calibri (MS)"/>
                <a:sym typeface="Calibri (MS)"/>
              </a:rPr>
              <a:t>Joel Gutiérrez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16DF2-1428-7D76-140F-B6314AAFB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2E47FC6-CCEF-BA76-6B0B-7B7EF3A982B2}"/>
              </a:ext>
            </a:extLst>
          </p:cNvPr>
          <p:cNvGrpSpPr/>
          <p:nvPr/>
        </p:nvGrpSpPr>
        <p:grpSpPr>
          <a:xfrm>
            <a:off x="13158228" y="311325"/>
            <a:ext cx="4712109" cy="1178028"/>
            <a:chOff x="0" y="0"/>
            <a:chExt cx="6282812" cy="1570704"/>
          </a:xfrm>
        </p:grpSpPr>
        <p:sp>
          <p:nvSpPr>
            <p:cNvPr id="3" name="Freeform 3" descr="EscuelaIT Duoc UC - Escuela de Informática y Telecomunicaciones Duoc UC - Duoc  UC | LinkedIn">
              <a:extLst>
                <a:ext uri="{FF2B5EF4-FFF2-40B4-BE49-F238E27FC236}">
                  <a16:creationId xmlns:a16="http://schemas.microsoft.com/office/drawing/2014/main" id="{6E6BFDEA-F96F-F55E-4715-FE9E15999BEF}"/>
                </a:ext>
              </a:extLst>
            </p:cNvPr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5" name="TextBox 15">
            <a:extLst>
              <a:ext uri="{FF2B5EF4-FFF2-40B4-BE49-F238E27FC236}">
                <a16:creationId xmlns:a16="http://schemas.microsoft.com/office/drawing/2014/main" id="{E0981269-0122-EE12-437D-549456169409}"/>
              </a:ext>
            </a:extLst>
          </p:cNvPr>
          <p:cNvSpPr txBox="1"/>
          <p:nvPr/>
        </p:nvSpPr>
        <p:spPr>
          <a:xfrm>
            <a:off x="295722" y="541962"/>
            <a:ext cx="5844610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999" b="1" dirty="0">
                <a:solidFill>
                  <a:srgbClr val="76717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NetworkLab</a:t>
            </a:r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99F6E06F-C1F9-71EC-A484-14C3B5D15F79}"/>
              </a:ext>
            </a:extLst>
          </p:cNvPr>
          <p:cNvSpPr/>
          <p:nvPr/>
        </p:nvSpPr>
        <p:spPr>
          <a:xfrm rot="13305">
            <a:off x="-11929" y="1137040"/>
            <a:ext cx="615228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2AD22761-C083-B5C3-E9F3-84AB6C280B0D}"/>
              </a:ext>
            </a:extLst>
          </p:cNvPr>
          <p:cNvSpPr txBox="1"/>
          <p:nvPr/>
        </p:nvSpPr>
        <p:spPr>
          <a:xfrm>
            <a:off x="863417" y="1321177"/>
            <a:ext cx="10825246" cy="807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80"/>
              </a:lnSpc>
            </a:pPr>
            <a:r>
              <a:rPr lang="es-CL" sz="54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Problemática</a:t>
            </a:r>
            <a:endParaRPr lang="en-US" sz="54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grpSp>
        <p:nvGrpSpPr>
          <p:cNvPr id="24" name="Group 18">
            <a:extLst>
              <a:ext uri="{FF2B5EF4-FFF2-40B4-BE49-F238E27FC236}">
                <a16:creationId xmlns:a16="http://schemas.microsoft.com/office/drawing/2014/main" id="{83708F04-25CC-9D9C-1E71-D47CDA8D4DD5}"/>
              </a:ext>
            </a:extLst>
          </p:cNvPr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8EB69419-DCA2-36A8-8620-14B3B030B498}"/>
                </a:ext>
              </a:extLst>
            </p:cNvPr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2A541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6" name="TextBox 20">
              <a:extLst>
                <a:ext uri="{FF2B5EF4-FFF2-40B4-BE49-F238E27FC236}">
                  <a16:creationId xmlns:a16="http://schemas.microsoft.com/office/drawing/2014/main" id="{F4BEFA3F-7F9B-6D7E-8264-F77E44A88296}"/>
                </a:ext>
              </a:extLst>
            </p:cNvPr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id="{FF694175-F4DE-850F-CD87-1843B01980EC}"/>
              </a:ext>
            </a:extLst>
          </p:cNvPr>
          <p:cNvSpPr txBox="1"/>
          <p:nvPr/>
        </p:nvSpPr>
        <p:spPr>
          <a:xfrm>
            <a:off x="866772" y="2532531"/>
            <a:ext cx="16554451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s-MX" sz="2500" dirty="0">
                <a:latin typeface="Poppins" panose="00000500000000000000" pitchFamily="2" charset="0"/>
                <a:cs typeface="Poppins" panose="00000500000000000000" pitchFamily="2" charset="0"/>
              </a:rPr>
              <a:t>En el entorno académico y científico, se opera con una baja digitalización y escasa conexión entre los involucrados, lo que dificulta la visibilidad de servicios, equipos e insumos disponibles.</a:t>
            </a:r>
          </a:p>
          <a:p>
            <a:pPr algn="just">
              <a:buNone/>
            </a:pPr>
            <a:r>
              <a:rPr lang="es-MX" sz="2500" dirty="0">
                <a:latin typeface="Poppins" panose="00000500000000000000" pitchFamily="2" charset="0"/>
                <a:cs typeface="Poppins" panose="00000500000000000000" pitchFamily="2" charset="0"/>
              </a:rPr>
              <a:t>La información científica se gestiona de forma aislada, mediante procesos manuales y sin una plataforma centralizada que permita coordinar recursos de manera eficiente.</a:t>
            </a:r>
          </a:p>
          <a:p>
            <a:pPr algn="just">
              <a:buNone/>
            </a:pPr>
            <a:br>
              <a:rPr lang="es-MX" sz="25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s-MX" sz="2500" dirty="0">
                <a:latin typeface="Poppins" panose="00000500000000000000" pitchFamily="2" charset="0"/>
                <a:cs typeface="Poppins" panose="00000500000000000000" pitchFamily="2" charset="0"/>
              </a:rPr>
              <a:t>Esto provoca:</a:t>
            </a:r>
          </a:p>
          <a:p>
            <a:pPr algn="just">
              <a:buNone/>
            </a:pPr>
            <a:endParaRPr lang="es-MX" sz="25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s-CL" altLang="es-CL" sz="2500" b="1" dirty="0">
                <a:latin typeface="Poppins" panose="00000500000000000000" pitchFamily="2" charset="0"/>
                <a:cs typeface="Poppins" panose="00000500000000000000" pitchFamily="2" charset="0"/>
              </a:rPr>
              <a:t>Duplicidad de esfuerzos</a:t>
            </a:r>
            <a:r>
              <a:rPr lang="es-CL" altLang="es-CL" sz="2500" dirty="0">
                <a:latin typeface="Poppins" panose="00000500000000000000" pitchFamily="2" charset="0"/>
                <a:cs typeface="Poppins" panose="00000500000000000000" pitchFamily="2" charset="0"/>
              </a:rPr>
              <a:t>, evidenciada en que más del </a:t>
            </a:r>
            <a:r>
              <a:rPr lang="es-CL" altLang="es-CL" sz="2500" b="1" dirty="0">
                <a:latin typeface="Poppins" panose="00000500000000000000" pitchFamily="2" charset="0"/>
                <a:cs typeface="Poppins" panose="00000500000000000000" pitchFamily="2" charset="0"/>
              </a:rPr>
              <a:t>70% de los encuestados</a:t>
            </a:r>
            <a:r>
              <a:rPr lang="es-CL" altLang="es-CL" sz="2500" dirty="0">
                <a:latin typeface="Poppins" panose="00000500000000000000" pitchFamily="2" charset="0"/>
                <a:cs typeface="Poppins" panose="00000500000000000000" pitchFamily="2" charset="0"/>
              </a:rPr>
              <a:t> declara no conocer los recursos disponibles en otras instituciones.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s-CL" altLang="es-CL" sz="2500" b="1" dirty="0">
                <a:latin typeface="Poppins" panose="00000500000000000000" pitchFamily="2" charset="0"/>
                <a:cs typeface="Poppins" panose="00000500000000000000" pitchFamily="2" charset="0"/>
              </a:rPr>
              <a:t>Procesos lentos para solicitar servicios o equipamiento</a:t>
            </a:r>
            <a:r>
              <a:rPr lang="es-CL" altLang="es-CL" sz="2500" dirty="0">
                <a:latin typeface="Poppins" panose="00000500000000000000" pitchFamily="2" charset="0"/>
                <a:cs typeface="Poppins" panose="00000500000000000000" pitchFamily="2" charset="0"/>
              </a:rPr>
              <a:t>, reflejado en que cerca del </a:t>
            </a:r>
            <a:r>
              <a:rPr lang="es-CL" altLang="es-CL" sz="2500" b="1" dirty="0">
                <a:latin typeface="Poppins" panose="00000500000000000000" pitchFamily="2" charset="0"/>
                <a:cs typeface="Poppins" panose="00000500000000000000" pitchFamily="2" charset="0"/>
              </a:rPr>
              <a:t>65%</a:t>
            </a:r>
            <a:r>
              <a:rPr lang="es-CL" altLang="es-CL" sz="2500" dirty="0">
                <a:latin typeface="Poppins" panose="00000500000000000000" pitchFamily="2" charset="0"/>
                <a:cs typeface="Poppins" panose="00000500000000000000" pitchFamily="2" charset="0"/>
              </a:rPr>
              <a:t> afirma depender de correos o contactos informales para coordinar necesidades.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s-CL" altLang="es-CL" sz="2500" b="1" dirty="0">
                <a:latin typeface="Poppins" panose="00000500000000000000" pitchFamily="2" charset="0"/>
                <a:cs typeface="Poppins" panose="00000500000000000000" pitchFamily="2" charset="0"/>
              </a:rPr>
              <a:t>Baja trazabilidad de la oferta científica</a:t>
            </a:r>
            <a:r>
              <a:rPr lang="es-CL" altLang="es-CL" sz="2500" dirty="0">
                <a:latin typeface="Poppins" panose="00000500000000000000" pitchFamily="2" charset="0"/>
                <a:cs typeface="Poppins" panose="00000500000000000000" pitchFamily="2" charset="0"/>
              </a:rPr>
              <a:t>, ya que más del </a:t>
            </a:r>
            <a:r>
              <a:rPr lang="es-CL" altLang="es-CL" sz="2500" b="1" dirty="0">
                <a:latin typeface="Poppins" panose="00000500000000000000" pitchFamily="2" charset="0"/>
                <a:cs typeface="Poppins" panose="00000500000000000000" pitchFamily="2" charset="0"/>
              </a:rPr>
              <a:t>60%</a:t>
            </a:r>
            <a:r>
              <a:rPr lang="es-CL" altLang="es-CL" sz="2500" dirty="0">
                <a:latin typeface="Poppins" panose="00000500000000000000" pitchFamily="2" charset="0"/>
                <a:cs typeface="Poppins" panose="00000500000000000000" pitchFamily="2" charset="0"/>
              </a:rPr>
              <a:t> indica no contar con un registro claro o actualizado de servicios, proveedores o equipamiento disponible.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s-MX" sz="25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>
              <a:buNone/>
            </a:pPr>
            <a:r>
              <a:rPr lang="es-MX" sz="2500" dirty="0">
                <a:latin typeface="Poppins" panose="00000500000000000000" pitchFamily="2" charset="0"/>
                <a:cs typeface="Poppins" panose="00000500000000000000" pitchFamily="2" charset="0"/>
              </a:rPr>
              <a:t>Esta falta de articulación digital crea una brecha que afecta directamente la eficiencia y el desarrollo de proyectos académicos y de investigación.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AC295AC-F6B5-0B8E-CDBA-FACD8C00FE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429" y="8692099"/>
            <a:ext cx="174131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195210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F916D59A-1B7F-5152-C8FA-9D2AF32CE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13" y="4733924"/>
            <a:ext cx="7485398" cy="4361151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3158228" y="311325"/>
            <a:ext cx="4712109" cy="1178028"/>
            <a:chOff x="0" y="0"/>
            <a:chExt cx="6282812" cy="1570704"/>
          </a:xfrm>
        </p:grpSpPr>
        <p:sp>
          <p:nvSpPr>
            <p:cNvPr id="3" name="Freeform 3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95722" y="541962"/>
            <a:ext cx="5844610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999" b="1" dirty="0">
                <a:solidFill>
                  <a:srgbClr val="76717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NetworkLab</a:t>
            </a:r>
          </a:p>
        </p:txBody>
      </p:sp>
      <p:sp>
        <p:nvSpPr>
          <p:cNvPr id="16" name="AutoShape 16"/>
          <p:cNvSpPr/>
          <p:nvPr/>
        </p:nvSpPr>
        <p:spPr>
          <a:xfrm rot="13305">
            <a:off x="-11929" y="1137040"/>
            <a:ext cx="615228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7" name="TextBox 17"/>
          <p:cNvSpPr txBox="1"/>
          <p:nvPr/>
        </p:nvSpPr>
        <p:spPr>
          <a:xfrm>
            <a:off x="863417" y="1321177"/>
            <a:ext cx="10825246" cy="1641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Estudio de </a:t>
            </a:r>
          </a:p>
          <a:p>
            <a:pPr algn="l">
              <a:lnSpc>
                <a:spcPts val="6480"/>
              </a:lnSpc>
            </a:pPr>
            <a:r>
              <a:rPr lang="en-US" sz="54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Mercado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2A541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85BE03A-B4D2-D71B-52A0-D63FCBD439B8}"/>
              </a:ext>
            </a:extLst>
          </p:cNvPr>
          <p:cNvSpPr txBox="1"/>
          <p:nvPr/>
        </p:nvSpPr>
        <p:spPr>
          <a:xfrm>
            <a:off x="4549140" y="4958834"/>
            <a:ext cx="9159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L" dirty="0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23F63DE1-0F79-ED6F-66DF-3D0D25AE7D57}"/>
              </a:ext>
            </a:extLst>
          </p:cNvPr>
          <p:cNvSpPr txBox="1"/>
          <p:nvPr/>
        </p:nvSpPr>
        <p:spPr>
          <a:xfrm>
            <a:off x="8415407" y="5745497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600" dirty="0"/>
              <a:t>N = 123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1368D17-758C-A2EB-BAF2-FD28B1A1D1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627" y="554764"/>
            <a:ext cx="5844609" cy="498081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7007D7B-35D2-221C-B8F0-EE0271BF10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391" y="3020471"/>
            <a:ext cx="7365845" cy="609638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53B83-3C9C-570F-4B67-C4E8FA663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272DA89-80C4-FB27-0109-2079A618B755}"/>
              </a:ext>
            </a:extLst>
          </p:cNvPr>
          <p:cNvGrpSpPr/>
          <p:nvPr/>
        </p:nvGrpSpPr>
        <p:grpSpPr>
          <a:xfrm>
            <a:off x="13158228" y="311325"/>
            <a:ext cx="4712109" cy="1178028"/>
            <a:chOff x="0" y="0"/>
            <a:chExt cx="6282812" cy="1570704"/>
          </a:xfrm>
        </p:grpSpPr>
        <p:sp>
          <p:nvSpPr>
            <p:cNvPr id="3" name="Freeform 3" descr="EscuelaIT Duoc UC - Escuela de Informática y Telecomunicaciones Duoc UC - Duoc  UC | LinkedIn">
              <a:extLst>
                <a:ext uri="{FF2B5EF4-FFF2-40B4-BE49-F238E27FC236}">
                  <a16:creationId xmlns:a16="http://schemas.microsoft.com/office/drawing/2014/main" id="{3372E6B1-F10B-7201-D502-05394A6C8E57}"/>
                </a:ext>
              </a:extLst>
            </p:cNvPr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5" name="TextBox 15">
            <a:extLst>
              <a:ext uri="{FF2B5EF4-FFF2-40B4-BE49-F238E27FC236}">
                <a16:creationId xmlns:a16="http://schemas.microsoft.com/office/drawing/2014/main" id="{B50D00E0-7DEE-5F67-E533-46A7D4581548}"/>
              </a:ext>
            </a:extLst>
          </p:cNvPr>
          <p:cNvSpPr txBox="1"/>
          <p:nvPr/>
        </p:nvSpPr>
        <p:spPr>
          <a:xfrm>
            <a:off x="295722" y="541962"/>
            <a:ext cx="5844610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999" b="1" dirty="0">
                <a:solidFill>
                  <a:srgbClr val="76717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NetworkLab</a:t>
            </a:r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20D4EFEB-D8A5-4F2C-B5B0-93777ABC6FA3}"/>
              </a:ext>
            </a:extLst>
          </p:cNvPr>
          <p:cNvSpPr/>
          <p:nvPr/>
        </p:nvSpPr>
        <p:spPr>
          <a:xfrm rot="13305">
            <a:off x="-11929" y="1137040"/>
            <a:ext cx="615228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21" name="Group 13">
            <a:extLst>
              <a:ext uri="{FF2B5EF4-FFF2-40B4-BE49-F238E27FC236}">
                <a16:creationId xmlns:a16="http://schemas.microsoft.com/office/drawing/2014/main" id="{C034F4AE-D8A5-C0B3-F4E9-1B0ADBF51A34}"/>
              </a:ext>
            </a:extLst>
          </p:cNvPr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299AD91-09E7-34A4-E4AE-2095712A4DF5}"/>
                </a:ext>
              </a:extLst>
            </p:cNvPr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72C51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3" name="TextBox 15">
              <a:extLst>
                <a:ext uri="{FF2B5EF4-FFF2-40B4-BE49-F238E27FC236}">
                  <a16:creationId xmlns:a16="http://schemas.microsoft.com/office/drawing/2014/main" id="{B1F8235C-CFF4-7427-6781-31A4E6CA3670}"/>
                </a:ext>
              </a:extLst>
            </p:cNvPr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8" name="Imagen 27">
            <a:extLst>
              <a:ext uri="{FF2B5EF4-FFF2-40B4-BE49-F238E27FC236}">
                <a16:creationId xmlns:a16="http://schemas.microsoft.com/office/drawing/2014/main" id="{82341B32-2D9B-F0A1-FFAD-8E0DCF58D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95" y="2000092"/>
            <a:ext cx="8145170" cy="59059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24177FD-8E59-023C-6BB7-532267E1E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198" y="2022952"/>
            <a:ext cx="9325607" cy="526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1760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714D7-F3E7-E775-4B53-01D576EAD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DA53971-D06A-4057-0579-073717985754}"/>
              </a:ext>
            </a:extLst>
          </p:cNvPr>
          <p:cNvGrpSpPr/>
          <p:nvPr/>
        </p:nvGrpSpPr>
        <p:grpSpPr>
          <a:xfrm>
            <a:off x="13158228" y="311325"/>
            <a:ext cx="4712109" cy="1178028"/>
            <a:chOff x="0" y="0"/>
            <a:chExt cx="6282812" cy="1570704"/>
          </a:xfrm>
        </p:grpSpPr>
        <p:sp>
          <p:nvSpPr>
            <p:cNvPr id="3" name="Freeform 3" descr="EscuelaIT Duoc UC - Escuela de Informática y Telecomunicaciones Duoc UC - Duoc  UC | LinkedIn">
              <a:extLst>
                <a:ext uri="{FF2B5EF4-FFF2-40B4-BE49-F238E27FC236}">
                  <a16:creationId xmlns:a16="http://schemas.microsoft.com/office/drawing/2014/main" id="{51E53A2B-9A2C-93CA-ED0F-F14D0B371D2D}"/>
                </a:ext>
              </a:extLst>
            </p:cNvPr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5" name="TextBox 15">
            <a:extLst>
              <a:ext uri="{FF2B5EF4-FFF2-40B4-BE49-F238E27FC236}">
                <a16:creationId xmlns:a16="http://schemas.microsoft.com/office/drawing/2014/main" id="{6C5420BD-9F90-AE0C-728A-7CC9CFB51748}"/>
              </a:ext>
            </a:extLst>
          </p:cNvPr>
          <p:cNvSpPr txBox="1"/>
          <p:nvPr/>
        </p:nvSpPr>
        <p:spPr>
          <a:xfrm>
            <a:off x="295722" y="541962"/>
            <a:ext cx="5844610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999" b="1" dirty="0">
                <a:solidFill>
                  <a:srgbClr val="76717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NetworkLab</a:t>
            </a:r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62AE06A7-E5A6-9A58-E56C-5CFF170DA374}"/>
              </a:ext>
            </a:extLst>
          </p:cNvPr>
          <p:cNvSpPr/>
          <p:nvPr/>
        </p:nvSpPr>
        <p:spPr>
          <a:xfrm rot="13305">
            <a:off x="-11929" y="1137040"/>
            <a:ext cx="615228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1BB05BE8-B80B-DEDE-B425-A6755BC030C5}"/>
              </a:ext>
            </a:extLst>
          </p:cNvPr>
          <p:cNvSpPr txBox="1"/>
          <p:nvPr/>
        </p:nvSpPr>
        <p:spPr>
          <a:xfrm>
            <a:off x="863417" y="1321177"/>
            <a:ext cx="10825246" cy="807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Solución</a:t>
            </a:r>
            <a:endParaRPr lang="en-US" sz="54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grpSp>
        <p:nvGrpSpPr>
          <p:cNvPr id="24" name="Group 18">
            <a:extLst>
              <a:ext uri="{FF2B5EF4-FFF2-40B4-BE49-F238E27FC236}">
                <a16:creationId xmlns:a16="http://schemas.microsoft.com/office/drawing/2014/main" id="{E679F75A-E96E-83B5-3515-DCFAC6C64EDB}"/>
              </a:ext>
            </a:extLst>
          </p:cNvPr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12F4EC24-5459-4162-FF19-F1A56C2FC5CB}"/>
                </a:ext>
              </a:extLst>
            </p:cNvPr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2A541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6" name="TextBox 20">
              <a:extLst>
                <a:ext uri="{FF2B5EF4-FFF2-40B4-BE49-F238E27FC236}">
                  <a16:creationId xmlns:a16="http://schemas.microsoft.com/office/drawing/2014/main" id="{6F6ECCE0-70D1-18C8-EED2-24412F24908D}"/>
                </a:ext>
              </a:extLst>
            </p:cNvPr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CuadroTexto 27">
            <a:extLst>
              <a:ext uri="{FF2B5EF4-FFF2-40B4-BE49-F238E27FC236}">
                <a16:creationId xmlns:a16="http://schemas.microsoft.com/office/drawing/2014/main" id="{8A08F817-2E18-D3C5-7447-B6314DABA108}"/>
              </a:ext>
            </a:extLst>
          </p:cNvPr>
          <p:cNvSpPr txBox="1"/>
          <p:nvPr/>
        </p:nvSpPr>
        <p:spPr>
          <a:xfrm>
            <a:off x="1352547" y="2554687"/>
            <a:ext cx="1558290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s-MX" sz="2700" b="1" dirty="0" err="1">
                <a:latin typeface="Poppins" panose="00000500000000000000" pitchFamily="2" charset="0"/>
                <a:cs typeface="Poppins" panose="00000500000000000000" pitchFamily="2" charset="0"/>
              </a:rPr>
              <a:t>NetworkLab</a:t>
            </a:r>
            <a:r>
              <a:rPr lang="es-MX" sz="2700" dirty="0">
                <a:latin typeface="Poppins" panose="00000500000000000000" pitchFamily="2" charset="0"/>
                <a:cs typeface="Poppins" panose="00000500000000000000" pitchFamily="2" charset="0"/>
              </a:rPr>
              <a:t> propone una plataforma digital centralizada disponible en versión web y móvil que conecta a investigadores, estudiantes, instituciones y proveedores, permitiendo visibilidad completa de servicios, equipos e insumos científicos.</a:t>
            </a:r>
          </a:p>
          <a:p>
            <a:pPr algn="just">
              <a:buNone/>
            </a:pPr>
            <a:endParaRPr lang="es-MX" sz="27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>
              <a:buNone/>
            </a:pPr>
            <a:r>
              <a:rPr lang="es-MX" sz="2700" dirty="0">
                <a:latin typeface="Poppins" panose="00000500000000000000" pitchFamily="2" charset="0"/>
                <a:cs typeface="Poppins" panose="00000500000000000000" pitchFamily="2" charset="0"/>
              </a:rPr>
              <a:t>La plataforma integra en un solo ecosistema funcionalidades para: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MX" sz="2700" b="1" dirty="0">
                <a:latin typeface="Poppins" panose="00000500000000000000" pitchFamily="2" charset="0"/>
                <a:cs typeface="Poppins" panose="00000500000000000000" pitchFamily="2" charset="0"/>
              </a:rPr>
              <a:t>Publicar y consultar</a:t>
            </a:r>
            <a:r>
              <a:rPr lang="es-MX" sz="2700" dirty="0">
                <a:latin typeface="Poppins" panose="00000500000000000000" pitchFamily="2" charset="0"/>
                <a:cs typeface="Poppins" panose="00000500000000000000" pitchFamily="2" charset="0"/>
              </a:rPr>
              <a:t> servicios, equipamiento e insumos.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MX" sz="2700" b="1" dirty="0">
                <a:latin typeface="Poppins" panose="00000500000000000000" pitchFamily="2" charset="0"/>
                <a:cs typeface="Poppins" panose="00000500000000000000" pitchFamily="2" charset="0"/>
              </a:rPr>
              <a:t>Facilitar el contacto </a:t>
            </a:r>
            <a:r>
              <a:rPr lang="es-MX" sz="2700" dirty="0">
                <a:latin typeface="Poppins" panose="00000500000000000000" pitchFamily="2" charset="0"/>
                <a:cs typeface="Poppins" panose="00000500000000000000" pitchFamily="2" charset="0"/>
              </a:rPr>
              <a:t>entre proveedores, instituciones y usuarios finales.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MX" sz="2700" b="1" dirty="0">
                <a:latin typeface="Poppins" panose="00000500000000000000" pitchFamily="2" charset="0"/>
                <a:cs typeface="Poppins" panose="00000500000000000000" pitchFamily="2" charset="0"/>
              </a:rPr>
              <a:t>Digitalizar</a:t>
            </a:r>
            <a:r>
              <a:rPr lang="es-MX" sz="2700" dirty="0">
                <a:latin typeface="Poppins" panose="00000500000000000000" pitchFamily="2" charset="0"/>
                <a:cs typeface="Poppins" panose="00000500000000000000" pitchFamily="2" charset="0"/>
              </a:rPr>
              <a:t> procesos actualmente manuales como solicitudes, consultas y cotizaciones.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s-MX" sz="27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>
              <a:buNone/>
            </a:pPr>
            <a:r>
              <a:rPr lang="es-MX" sz="2700" dirty="0">
                <a:latin typeface="Poppins" panose="00000500000000000000" pitchFamily="2" charset="0"/>
                <a:cs typeface="Poppins" panose="00000500000000000000" pitchFamily="2" charset="0"/>
              </a:rPr>
              <a:t>Con esto, </a:t>
            </a:r>
            <a:r>
              <a:rPr lang="es-MX" sz="2700" dirty="0" err="1">
                <a:latin typeface="Poppins" panose="00000500000000000000" pitchFamily="2" charset="0"/>
                <a:cs typeface="Poppins" panose="00000500000000000000" pitchFamily="2" charset="0"/>
              </a:rPr>
              <a:t>NetworkLab</a:t>
            </a:r>
            <a:r>
              <a:rPr lang="es-MX" sz="2700" dirty="0">
                <a:latin typeface="Poppins" panose="00000500000000000000" pitchFamily="2" charset="0"/>
                <a:cs typeface="Poppins" panose="00000500000000000000" pitchFamily="2" charset="0"/>
              </a:rPr>
              <a:t> reduce tiempos de gestión, mejora la colaboración y aumenta la eficiencia en proyectos de investigación y actividades académicas.</a:t>
            </a:r>
          </a:p>
        </p:txBody>
      </p:sp>
    </p:spTree>
    <p:extLst>
      <p:ext uri="{BB962C8B-B14F-4D97-AF65-F5344CB8AC3E}">
        <p14:creationId xmlns:p14="http://schemas.microsoft.com/office/powerpoint/2010/main" val="141443433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158228" y="311325"/>
            <a:ext cx="4712109" cy="1178028"/>
            <a:chOff x="0" y="0"/>
            <a:chExt cx="6282812" cy="1570704"/>
          </a:xfrm>
        </p:grpSpPr>
        <p:sp>
          <p:nvSpPr>
            <p:cNvPr id="3" name="Freeform 3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863417" y="1473577"/>
            <a:ext cx="4454178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4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Objetivo General</a:t>
            </a:r>
          </a:p>
        </p:txBody>
      </p:sp>
      <p:sp>
        <p:nvSpPr>
          <p:cNvPr id="5" name="AutoShape 5"/>
          <p:cNvSpPr/>
          <p:nvPr/>
        </p:nvSpPr>
        <p:spPr>
          <a:xfrm rot="13305">
            <a:off x="-11929" y="1137040"/>
            <a:ext cx="615228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863417" y="4287164"/>
            <a:ext cx="5115731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Objetivos Específicos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63417" y="2387977"/>
            <a:ext cx="16463500" cy="1889240"/>
            <a:chOff x="0" y="0"/>
            <a:chExt cx="21951334" cy="2518986"/>
          </a:xfrm>
        </p:grpSpPr>
        <p:sp>
          <p:nvSpPr>
            <p:cNvPr id="8" name="Freeform 8"/>
            <p:cNvSpPr/>
            <p:nvPr/>
          </p:nvSpPr>
          <p:spPr>
            <a:xfrm>
              <a:off x="12700" y="10073"/>
              <a:ext cx="21925914" cy="2498877"/>
            </a:xfrm>
            <a:custGeom>
              <a:avLst/>
              <a:gdLst/>
              <a:ahLst/>
              <a:cxnLst/>
              <a:rect l="l" t="t" r="r" b="b"/>
              <a:pathLst>
                <a:path w="21925914" h="2498877">
                  <a:moveTo>
                    <a:pt x="0" y="416530"/>
                  </a:moveTo>
                  <a:cubicBezTo>
                    <a:pt x="0" y="186457"/>
                    <a:pt x="236728" y="0"/>
                    <a:pt x="528701" y="0"/>
                  </a:cubicBezTo>
                  <a:lnTo>
                    <a:pt x="21397213" y="0"/>
                  </a:lnTo>
                  <a:cubicBezTo>
                    <a:pt x="21689186" y="0"/>
                    <a:pt x="21925914" y="186457"/>
                    <a:pt x="21925914" y="416530"/>
                  </a:cubicBezTo>
                  <a:lnTo>
                    <a:pt x="21925914" y="2082347"/>
                  </a:lnTo>
                  <a:cubicBezTo>
                    <a:pt x="21925914" y="2312320"/>
                    <a:pt x="21689186" y="2498877"/>
                    <a:pt x="21397213" y="2498877"/>
                  </a:cubicBezTo>
                  <a:lnTo>
                    <a:pt x="528701" y="2498877"/>
                  </a:lnTo>
                  <a:cubicBezTo>
                    <a:pt x="236728" y="2498877"/>
                    <a:pt x="0" y="2312421"/>
                    <a:pt x="0" y="208234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21951314" cy="2519033"/>
            </a:xfrm>
            <a:custGeom>
              <a:avLst/>
              <a:gdLst/>
              <a:ahLst/>
              <a:cxnLst/>
              <a:rect l="l" t="t" r="r" b="b"/>
              <a:pathLst>
                <a:path w="21951314" h="2519033">
                  <a:moveTo>
                    <a:pt x="0" y="426603"/>
                  </a:moveTo>
                  <a:cubicBezTo>
                    <a:pt x="0" y="190889"/>
                    <a:pt x="242443" y="0"/>
                    <a:pt x="541401" y="0"/>
                  </a:cubicBezTo>
                  <a:lnTo>
                    <a:pt x="21409913" y="0"/>
                  </a:lnTo>
                  <a:lnTo>
                    <a:pt x="21409913" y="10073"/>
                  </a:lnTo>
                  <a:lnTo>
                    <a:pt x="21409913" y="0"/>
                  </a:lnTo>
                  <a:cubicBezTo>
                    <a:pt x="21708872" y="0"/>
                    <a:pt x="21951314" y="190889"/>
                    <a:pt x="21951314" y="426603"/>
                  </a:cubicBezTo>
                  <a:lnTo>
                    <a:pt x="21938614" y="426603"/>
                  </a:lnTo>
                  <a:lnTo>
                    <a:pt x="21951314" y="426603"/>
                  </a:lnTo>
                  <a:lnTo>
                    <a:pt x="21951314" y="2092420"/>
                  </a:lnTo>
                  <a:lnTo>
                    <a:pt x="21938614" y="2092420"/>
                  </a:lnTo>
                  <a:lnTo>
                    <a:pt x="21951314" y="2092420"/>
                  </a:lnTo>
                  <a:cubicBezTo>
                    <a:pt x="21951314" y="2328034"/>
                    <a:pt x="21708872" y="2519033"/>
                    <a:pt x="21409913" y="2519033"/>
                  </a:cubicBezTo>
                  <a:lnTo>
                    <a:pt x="21409913" y="2508950"/>
                  </a:lnTo>
                  <a:lnTo>
                    <a:pt x="21409913" y="2519033"/>
                  </a:lnTo>
                  <a:lnTo>
                    <a:pt x="541401" y="2519033"/>
                  </a:lnTo>
                  <a:lnTo>
                    <a:pt x="541401" y="2508950"/>
                  </a:lnTo>
                  <a:lnTo>
                    <a:pt x="541401" y="2519033"/>
                  </a:lnTo>
                  <a:cubicBezTo>
                    <a:pt x="242443" y="2519033"/>
                    <a:pt x="0" y="2328034"/>
                    <a:pt x="0" y="2092420"/>
                  </a:cubicBezTo>
                  <a:lnTo>
                    <a:pt x="0" y="426603"/>
                  </a:lnTo>
                  <a:lnTo>
                    <a:pt x="12700" y="426603"/>
                  </a:lnTo>
                  <a:lnTo>
                    <a:pt x="0" y="426603"/>
                  </a:lnTo>
                  <a:moveTo>
                    <a:pt x="25400" y="426603"/>
                  </a:moveTo>
                  <a:lnTo>
                    <a:pt x="25400" y="2092420"/>
                  </a:lnTo>
                  <a:lnTo>
                    <a:pt x="12700" y="2092420"/>
                  </a:lnTo>
                  <a:lnTo>
                    <a:pt x="25400" y="2092420"/>
                  </a:lnTo>
                  <a:cubicBezTo>
                    <a:pt x="25400" y="2316853"/>
                    <a:pt x="256286" y="2498877"/>
                    <a:pt x="541401" y="2498877"/>
                  </a:cubicBezTo>
                  <a:lnTo>
                    <a:pt x="21409913" y="2498877"/>
                  </a:lnTo>
                  <a:cubicBezTo>
                    <a:pt x="21695028" y="2498877"/>
                    <a:pt x="21925914" y="2316853"/>
                    <a:pt x="21925914" y="2092420"/>
                  </a:cubicBezTo>
                  <a:lnTo>
                    <a:pt x="21925914" y="426603"/>
                  </a:lnTo>
                  <a:cubicBezTo>
                    <a:pt x="21925914" y="202171"/>
                    <a:pt x="21695028" y="20147"/>
                    <a:pt x="21409913" y="20147"/>
                  </a:cubicBezTo>
                  <a:lnTo>
                    <a:pt x="541401" y="20147"/>
                  </a:lnTo>
                  <a:lnTo>
                    <a:pt x="541401" y="10073"/>
                  </a:lnTo>
                  <a:lnTo>
                    <a:pt x="541401" y="20147"/>
                  </a:lnTo>
                  <a:cubicBezTo>
                    <a:pt x="256286" y="20147"/>
                    <a:pt x="25400" y="202171"/>
                    <a:pt x="25400" y="426603"/>
                  </a:cubicBezTo>
                  <a:close/>
                </a:path>
              </a:pathLst>
            </a:custGeom>
            <a:solidFill>
              <a:srgbClr val="4472C4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21951334" cy="2576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s-CL" sz="2500" noProof="0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Desarrollar una plataforma digital colaborativa que integre a investigadores, estudiantes, proveedores e instituciones académicas, facilitando la gestión, publicación y acceso a servicios, equipos e insumos científicos dentro de un ecosistema eficiente, seguro y orientado a la colaboración.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12250" y="5173411"/>
            <a:ext cx="16463500" cy="3874494"/>
            <a:chOff x="0" y="0"/>
            <a:chExt cx="21951334" cy="5165992"/>
          </a:xfrm>
        </p:grpSpPr>
        <p:sp>
          <p:nvSpPr>
            <p:cNvPr id="12" name="Freeform 12"/>
            <p:cNvSpPr/>
            <p:nvPr/>
          </p:nvSpPr>
          <p:spPr>
            <a:xfrm>
              <a:off x="12700" y="20658"/>
              <a:ext cx="21925914" cy="5124751"/>
            </a:xfrm>
            <a:custGeom>
              <a:avLst/>
              <a:gdLst/>
              <a:ahLst/>
              <a:cxnLst/>
              <a:rect l="l" t="t" r="r" b="b"/>
              <a:pathLst>
                <a:path w="21925914" h="5124751">
                  <a:moveTo>
                    <a:pt x="0" y="854229"/>
                  </a:moveTo>
                  <a:cubicBezTo>
                    <a:pt x="0" y="382389"/>
                    <a:pt x="236728" y="0"/>
                    <a:pt x="528701" y="0"/>
                  </a:cubicBezTo>
                  <a:lnTo>
                    <a:pt x="21397213" y="0"/>
                  </a:lnTo>
                  <a:cubicBezTo>
                    <a:pt x="21689186" y="0"/>
                    <a:pt x="21925914" y="382389"/>
                    <a:pt x="21925914" y="854229"/>
                  </a:cubicBezTo>
                  <a:lnTo>
                    <a:pt x="21925914" y="4270523"/>
                  </a:lnTo>
                  <a:cubicBezTo>
                    <a:pt x="21925914" y="4742157"/>
                    <a:pt x="21689186" y="5124752"/>
                    <a:pt x="21397213" y="5124752"/>
                  </a:cubicBezTo>
                  <a:lnTo>
                    <a:pt x="528701" y="5124752"/>
                  </a:lnTo>
                  <a:cubicBezTo>
                    <a:pt x="236728" y="5124752"/>
                    <a:pt x="0" y="4742363"/>
                    <a:pt x="0" y="42705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21951314" cy="5166039"/>
            </a:xfrm>
            <a:custGeom>
              <a:avLst/>
              <a:gdLst/>
              <a:ahLst/>
              <a:cxnLst/>
              <a:rect l="l" t="t" r="r" b="b"/>
              <a:pathLst>
                <a:path w="21951314" h="5166039">
                  <a:moveTo>
                    <a:pt x="0" y="874887"/>
                  </a:moveTo>
                  <a:cubicBezTo>
                    <a:pt x="0" y="391478"/>
                    <a:pt x="242443" y="0"/>
                    <a:pt x="541401" y="0"/>
                  </a:cubicBezTo>
                  <a:lnTo>
                    <a:pt x="21409913" y="0"/>
                  </a:lnTo>
                  <a:lnTo>
                    <a:pt x="21409913" y="20658"/>
                  </a:lnTo>
                  <a:lnTo>
                    <a:pt x="21409913" y="0"/>
                  </a:lnTo>
                  <a:cubicBezTo>
                    <a:pt x="21708872" y="0"/>
                    <a:pt x="21951314" y="391478"/>
                    <a:pt x="21951314" y="874887"/>
                  </a:cubicBezTo>
                  <a:lnTo>
                    <a:pt x="21938614" y="874887"/>
                  </a:lnTo>
                  <a:lnTo>
                    <a:pt x="21951314" y="874887"/>
                  </a:lnTo>
                  <a:lnTo>
                    <a:pt x="21951314" y="4291181"/>
                  </a:lnTo>
                  <a:lnTo>
                    <a:pt x="21938614" y="4291181"/>
                  </a:lnTo>
                  <a:lnTo>
                    <a:pt x="21951314" y="4291181"/>
                  </a:lnTo>
                  <a:cubicBezTo>
                    <a:pt x="21951314" y="4774383"/>
                    <a:pt x="21708872" y="5166039"/>
                    <a:pt x="21409913" y="5166039"/>
                  </a:cubicBezTo>
                  <a:lnTo>
                    <a:pt x="21409913" y="5145410"/>
                  </a:lnTo>
                  <a:lnTo>
                    <a:pt x="21409913" y="5166039"/>
                  </a:lnTo>
                  <a:lnTo>
                    <a:pt x="541401" y="5166039"/>
                  </a:lnTo>
                  <a:lnTo>
                    <a:pt x="541401" y="5145410"/>
                  </a:lnTo>
                  <a:lnTo>
                    <a:pt x="541401" y="5166039"/>
                  </a:lnTo>
                  <a:cubicBezTo>
                    <a:pt x="242443" y="5166039"/>
                    <a:pt x="0" y="4774383"/>
                    <a:pt x="0" y="4291181"/>
                  </a:cubicBezTo>
                  <a:lnTo>
                    <a:pt x="0" y="874887"/>
                  </a:lnTo>
                  <a:lnTo>
                    <a:pt x="12700" y="874887"/>
                  </a:lnTo>
                  <a:lnTo>
                    <a:pt x="0" y="874887"/>
                  </a:lnTo>
                  <a:moveTo>
                    <a:pt x="25400" y="874887"/>
                  </a:moveTo>
                  <a:lnTo>
                    <a:pt x="25400" y="4291181"/>
                  </a:lnTo>
                  <a:lnTo>
                    <a:pt x="12700" y="4291181"/>
                  </a:lnTo>
                  <a:lnTo>
                    <a:pt x="25400" y="4291181"/>
                  </a:lnTo>
                  <a:cubicBezTo>
                    <a:pt x="25400" y="4751452"/>
                    <a:pt x="256286" y="5124752"/>
                    <a:pt x="541401" y="5124752"/>
                  </a:cubicBezTo>
                  <a:lnTo>
                    <a:pt x="21409913" y="5124752"/>
                  </a:lnTo>
                  <a:cubicBezTo>
                    <a:pt x="21695028" y="5124752"/>
                    <a:pt x="21925914" y="4751453"/>
                    <a:pt x="21925914" y="4291181"/>
                  </a:cubicBezTo>
                  <a:lnTo>
                    <a:pt x="21925914" y="874887"/>
                  </a:lnTo>
                  <a:cubicBezTo>
                    <a:pt x="21925914" y="414616"/>
                    <a:pt x="21695028" y="41317"/>
                    <a:pt x="21409913" y="41317"/>
                  </a:cubicBezTo>
                  <a:lnTo>
                    <a:pt x="541401" y="41317"/>
                  </a:lnTo>
                  <a:lnTo>
                    <a:pt x="541401" y="20658"/>
                  </a:lnTo>
                  <a:lnTo>
                    <a:pt x="541401" y="41317"/>
                  </a:lnTo>
                  <a:cubicBezTo>
                    <a:pt x="256286" y="41317"/>
                    <a:pt x="25400" y="414616"/>
                    <a:pt x="25400" y="874887"/>
                  </a:cubicBezTo>
                  <a:close/>
                </a:path>
              </a:pathLst>
            </a:custGeom>
            <a:solidFill>
              <a:srgbClr val="4472C4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1951334" cy="5223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39751" lvl="1" indent="-269876" algn="l">
                <a:lnSpc>
                  <a:spcPts val="300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Implementar un sistema de perfiles diferenciados que facilite la interacción entre proveedores, laboratorios, investigadores y estudiantes.</a:t>
              </a:r>
            </a:p>
            <a:p>
              <a:pPr marL="539751" lvl="1" indent="-269876" algn="l">
                <a:lnSpc>
                  <a:spcPts val="300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Desarrollar interfaces web y móvil que permitan realizar las mismas acciones (consultar, publicar y visualizar servicios e insumos) de manera accesible y coherente.</a:t>
              </a:r>
            </a:p>
            <a:p>
              <a:pPr marL="539751" lvl="1" indent="-269876" algn="l">
                <a:lnSpc>
                  <a:spcPts val="300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Asegurar consistencia funcional entre ambas plataformas, garantizando una experiencia continua y sin diferencias significativas en capacidades.</a:t>
              </a:r>
            </a:p>
            <a:p>
              <a:pPr marL="539751" lvl="1" indent="-269876" algn="l">
                <a:lnSpc>
                  <a:spcPts val="300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Diseñar una arquitectura escalable y modular, permitiendo futuras integraciones con analítica avanzada, procesos automatizados e interoperabilidad con sistemas externos.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95722" y="541962"/>
            <a:ext cx="5844610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999" b="1" dirty="0">
                <a:solidFill>
                  <a:srgbClr val="76717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NetworkLab</a:t>
            </a:r>
          </a:p>
        </p:txBody>
      </p:sp>
      <p:grpSp>
        <p:nvGrpSpPr>
          <p:cNvPr id="22" name="Group 5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23" name="Freeform 6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72C51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4" name="TextBox 7"/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158228" y="311325"/>
            <a:ext cx="4712109" cy="1178028"/>
            <a:chOff x="0" y="0"/>
            <a:chExt cx="6282812" cy="1570704"/>
          </a:xfrm>
        </p:grpSpPr>
        <p:sp>
          <p:nvSpPr>
            <p:cNvPr id="3" name="Freeform 3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774607" y="2463019"/>
            <a:ext cx="16738782" cy="63101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30" lvl="1" indent="-291465" algn="just">
              <a:lnSpc>
                <a:spcPts val="3779"/>
              </a:lnSpc>
              <a:buFont typeface="Arial"/>
              <a:buChar char="•"/>
            </a:pPr>
            <a:r>
              <a:rPr lang="es-CL" sz="2700" b="1" noProof="0" dirty="0">
                <a:solidFill>
                  <a:srgbClr val="1D1127"/>
                </a:solidFill>
                <a:latin typeface="Poppins Bold"/>
                <a:ea typeface="Poppins Bold"/>
                <a:cs typeface="Poppins Bold"/>
                <a:sym typeface="Poppins Bold"/>
              </a:rPr>
              <a:t>Alcances</a:t>
            </a:r>
          </a:p>
          <a:p>
            <a:pPr marL="1165860" lvl="2" indent="-388620" algn="just">
              <a:lnSpc>
                <a:spcPts val="3779"/>
              </a:lnSpc>
              <a:buFont typeface="Arial"/>
              <a:buChar char="⚬"/>
            </a:pPr>
            <a:r>
              <a:rPr lang="es-CL" sz="2700" noProof="0" dirty="0">
                <a:solidFill>
                  <a:srgbClr val="1D1127"/>
                </a:solidFill>
                <a:latin typeface="Poppins"/>
                <a:ea typeface="Poppins"/>
                <a:cs typeface="Poppins"/>
                <a:sym typeface="Poppins"/>
              </a:rPr>
              <a:t>Registrar y administrar información de </a:t>
            </a:r>
            <a:r>
              <a:rPr lang="es-CL" sz="2700" dirty="0">
                <a:solidFill>
                  <a:srgbClr val="1D1127"/>
                </a:solidFill>
                <a:latin typeface="Poppins"/>
                <a:ea typeface="Poppins"/>
                <a:cs typeface="Poppins"/>
                <a:sym typeface="Poppins"/>
              </a:rPr>
              <a:t>personas, </a:t>
            </a:r>
            <a:r>
              <a:rPr lang="es-CL" sz="2700" noProof="0" dirty="0">
                <a:solidFill>
                  <a:srgbClr val="1D1127"/>
                </a:solidFill>
                <a:latin typeface="Poppins"/>
                <a:ea typeface="Poppins"/>
                <a:cs typeface="Poppins"/>
                <a:sym typeface="Poppins"/>
              </a:rPr>
              <a:t>instituciones y proveedores de servicios.</a:t>
            </a:r>
          </a:p>
          <a:p>
            <a:pPr marL="1165860" lvl="2" indent="-388620" algn="just">
              <a:lnSpc>
                <a:spcPts val="3779"/>
              </a:lnSpc>
              <a:buFont typeface="Arial"/>
              <a:buChar char="⚬"/>
            </a:pPr>
            <a:r>
              <a:rPr lang="es-CL" sz="2700" noProof="0" dirty="0">
                <a:solidFill>
                  <a:srgbClr val="1D1127"/>
                </a:solidFill>
                <a:latin typeface="Poppins"/>
                <a:ea typeface="Poppins"/>
                <a:cs typeface="Poppins"/>
                <a:sym typeface="Poppins"/>
              </a:rPr>
              <a:t>Publicar y gestionar equipos e insumos científicos.</a:t>
            </a:r>
          </a:p>
          <a:p>
            <a:pPr marL="1165860" lvl="2" indent="-388620" algn="just">
              <a:lnSpc>
                <a:spcPts val="3779"/>
              </a:lnSpc>
              <a:buFont typeface="Arial"/>
              <a:buChar char="⚬"/>
            </a:pPr>
            <a:r>
              <a:rPr lang="es-CL" sz="2700" noProof="0" dirty="0">
                <a:solidFill>
                  <a:srgbClr val="1D1127"/>
                </a:solidFill>
                <a:latin typeface="Poppins"/>
                <a:ea typeface="Poppins"/>
                <a:cs typeface="Poppins"/>
                <a:sym typeface="Poppins"/>
              </a:rPr>
              <a:t>Facilitar la búsqueda y contacto entre personas, instituciones y proveedores.</a:t>
            </a:r>
          </a:p>
          <a:p>
            <a:pPr marL="1165860" lvl="2" indent="-388620" algn="just">
              <a:lnSpc>
                <a:spcPts val="3779"/>
              </a:lnSpc>
              <a:buFont typeface="Arial"/>
              <a:buChar char="⚬"/>
            </a:pPr>
            <a:r>
              <a:rPr lang="es-CL" sz="2700" noProof="0" dirty="0">
                <a:solidFill>
                  <a:srgbClr val="1D1127"/>
                </a:solidFill>
                <a:latin typeface="Poppins"/>
                <a:ea typeface="Poppins"/>
                <a:cs typeface="Poppins"/>
                <a:sym typeface="Poppins"/>
              </a:rPr>
              <a:t>Ofrecer servicios académicos o técnicos de instituciones.</a:t>
            </a:r>
          </a:p>
          <a:p>
            <a:pPr marL="1165860" lvl="2" indent="-388620" algn="just">
              <a:lnSpc>
                <a:spcPts val="3779"/>
              </a:lnSpc>
              <a:buFont typeface="Arial"/>
              <a:buChar char="⚬"/>
            </a:pPr>
            <a:r>
              <a:rPr lang="es-CL" sz="2700" noProof="0" dirty="0">
                <a:solidFill>
                  <a:srgbClr val="1D1127"/>
                </a:solidFill>
                <a:latin typeface="Poppins"/>
                <a:ea typeface="Poppins"/>
                <a:cs typeface="Poppins"/>
                <a:sym typeface="Poppins"/>
              </a:rPr>
              <a:t>Centralizar la comunicación y los flujos de trabajo entre los distintos actores del entorno científico-educativo.</a:t>
            </a:r>
          </a:p>
          <a:p>
            <a:pPr algn="just">
              <a:lnSpc>
                <a:spcPts val="3779"/>
              </a:lnSpc>
            </a:pPr>
            <a:endParaRPr lang="es-CL" sz="2700" noProof="0" dirty="0">
              <a:solidFill>
                <a:srgbClr val="1D112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82930" lvl="1" indent="-291465" algn="just">
              <a:lnSpc>
                <a:spcPts val="3779"/>
              </a:lnSpc>
              <a:buFont typeface="Arial"/>
              <a:buChar char="•"/>
            </a:pPr>
            <a:r>
              <a:rPr lang="es-CL" sz="2700" b="1" noProof="0" dirty="0">
                <a:solidFill>
                  <a:srgbClr val="1D1127"/>
                </a:solidFill>
                <a:latin typeface="Poppins Bold"/>
                <a:ea typeface="Poppins Bold"/>
                <a:cs typeface="Poppins Bold"/>
                <a:sym typeface="Poppins Bold"/>
              </a:rPr>
              <a:t>Alcances no Incluidos</a:t>
            </a:r>
          </a:p>
          <a:p>
            <a:pPr marL="1165860" lvl="2" indent="-388620" algn="just">
              <a:lnSpc>
                <a:spcPts val="3779"/>
              </a:lnSpc>
              <a:buFont typeface="Arial"/>
              <a:buChar char="⚬"/>
            </a:pPr>
            <a:r>
              <a:rPr lang="es-CL" sz="2700" noProof="0" dirty="0">
                <a:solidFill>
                  <a:srgbClr val="1D1127"/>
                </a:solidFill>
                <a:latin typeface="Poppins"/>
                <a:ea typeface="Poppins"/>
                <a:cs typeface="Poppins"/>
                <a:sym typeface="Poppins"/>
              </a:rPr>
              <a:t>Pasarelas de pago y contratación de servicios online.</a:t>
            </a:r>
          </a:p>
          <a:p>
            <a:pPr marL="1165860" lvl="2" indent="-388620" algn="just">
              <a:lnSpc>
                <a:spcPts val="3779"/>
              </a:lnSpc>
              <a:buFont typeface="Arial"/>
              <a:buChar char="⚬"/>
            </a:pPr>
            <a:r>
              <a:rPr lang="es-CL" sz="2700" noProof="0" dirty="0">
                <a:solidFill>
                  <a:srgbClr val="1D1127"/>
                </a:solidFill>
                <a:latin typeface="Poppins"/>
                <a:ea typeface="Poppins"/>
                <a:cs typeface="Poppins"/>
                <a:sym typeface="Poppins"/>
              </a:rPr>
              <a:t>Integraciones externas con sistemas de terceros.</a:t>
            </a:r>
          </a:p>
          <a:p>
            <a:pPr marL="1165860" lvl="2" indent="-388620" algn="just">
              <a:lnSpc>
                <a:spcPts val="3779"/>
              </a:lnSpc>
              <a:buFont typeface="Arial"/>
              <a:buChar char="⚬"/>
            </a:pPr>
            <a:r>
              <a:rPr lang="es-CL" sz="2700" noProof="0" dirty="0">
                <a:solidFill>
                  <a:srgbClr val="1D1127"/>
                </a:solidFill>
                <a:latin typeface="Poppins"/>
                <a:ea typeface="Poppins"/>
                <a:cs typeface="Poppins"/>
                <a:sym typeface="Poppins"/>
              </a:rPr>
              <a:t>Módulo de gestión documental o almacenamiento de archivos</a:t>
            </a:r>
          </a:p>
          <a:p>
            <a:pPr algn="just">
              <a:lnSpc>
                <a:spcPts val="3779"/>
              </a:lnSpc>
            </a:pPr>
            <a:endParaRPr lang="en-US" sz="2700" dirty="0">
              <a:solidFill>
                <a:srgbClr val="1D112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95722" y="541962"/>
            <a:ext cx="5844610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999" b="1" dirty="0">
                <a:solidFill>
                  <a:srgbClr val="76717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NetworkLab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63417" y="1321177"/>
            <a:ext cx="10825246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Alcances y Limitaciones</a:t>
            </a:r>
          </a:p>
        </p:txBody>
      </p:sp>
      <p:sp>
        <p:nvSpPr>
          <p:cNvPr id="7" name="AutoShape 7"/>
          <p:cNvSpPr/>
          <p:nvPr/>
        </p:nvSpPr>
        <p:spPr>
          <a:xfrm rot="13305">
            <a:off x="-11929" y="1137040"/>
            <a:ext cx="615228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14" name="Group 7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15" name="Freeform 8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2A541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6" name="TextBox 9"/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158228" y="311325"/>
            <a:ext cx="4712109" cy="1178028"/>
            <a:chOff x="0" y="0"/>
            <a:chExt cx="6282812" cy="1570704"/>
          </a:xfrm>
        </p:grpSpPr>
        <p:sp>
          <p:nvSpPr>
            <p:cNvPr id="3" name="Freeform 3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AutoShape 4"/>
          <p:cNvSpPr/>
          <p:nvPr/>
        </p:nvSpPr>
        <p:spPr>
          <a:xfrm rot="13305">
            <a:off x="-11929" y="1137040"/>
            <a:ext cx="615228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9547118" y="2395601"/>
            <a:ext cx="8125421" cy="5759792"/>
          </a:xfrm>
          <a:custGeom>
            <a:avLst/>
            <a:gdLst/>
            <a:ahLst/>
            <a:cxnLst/>
            <a:rect l="l" t="t" r="r" b="b"/>
            <a:pathLst>
              <a:path w="8125421" h="5759792">
                <a:moveTo>
                  <a:pt x="0" y="0"/>
                </a:moveTo>
                <a:lnTo>
                  <a:pt x="8125421" y="0"/>
                </a:lnTo>
                <a:lnTo>
                  <a:pt x="8125421" y="5759792"/>
                </a:lnTo>
                <a:lnTo>
                  <a:pt x="0" y="57597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 dirty="0"/>
          </a:p>
        </p:txBody>
      </p:sp>
      <p:sp>
        <p:nvSpPr>
          <p:cNvPr id="10" name="TextBox 10"/>
          <p:cNvSpPr txBox="1"/>
          <p:nvPr/>
        </p:nvSpPr>
        <p:spPr>
          <a:xfrm>
            <a:off x="295722" y="541962"/>
            <a:ext cx="5844610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999" b="1" dirty="0">
                <a:solidFill>
                  <a:srgbClr val="76717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NetworkLab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63417" y="1321177"/>
            <a:ext cx="10825246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Metodología de Trabajo</a:t>
            </a:r>
          </a:p>
        </p:txBody>
      </p:sp>
      <p:grpSp>
        <p:nvGrpSpPr>
          <p:cNvPr id="50" name="Group 29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51" name="Freeform 30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72C51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2" name="TextBox 31"/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5F8479F1-9572-B846-64B9-E2C00BB32C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0" y="2380853"/>
            <a:ext cx="8565408" cy="571027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915</Words>
  <Application>Microsoft Office PowerPoint</Application>
  <PresentationFormat>Personalizado</PresentationFormat>
  <Paragraphs>117</Paragraphs>
  <Slides>16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6" baseType="lpstr">
      <vt:lpstr>Arial</vt:lpstr>
      <vt:lpstr>Calibri (MS)</vt:lpstr>
      <vt:lpstr>Poppins</vt:lpstr>
      <vt:lpstr>Poppins Bold</vt:lpstr>
      <vt:lpstr>Lato Bold</vt:lpstr>
      <vt:lpstr>Lato</vt:lpstr>
      <vt:lpstr>Calibri (MS) Bold</vt:lpstr>
      <vt:lpstr>Calibri</vt:lpstr>
      <vt:lpstr>Poppins Medium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Fase: 3</dc:title>
  <cp:lastModifiedBy>Joel Gutierrez</cp:lastModifiedBy>
  <cp:revision>15</cp:revision>
  <dcterms:created xsi:type="dcterms:W3CDTF">2006-08-16T00:00:00Z</dcterms:created>
  <dcterms:modified xsi:type="dcterms:W3CDTF">2025-12-09T15:40:30Z</dcterms:modified>
  <dc:identifier>DAG4P9aVOiU</dc:identifier>
</cp:coreProperties>
</file>